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y="5143500" cx="9144000"/>
  <p:notesSz cx="6858000" cy="9144000"/>
  <p:embeddedFontLst>
    <p:embeddedFont>
      <p:font typeface="Anaheim"/>
      <p:regular r:id="rId82"/>
    </p:embeddedFont>
    <p:embeddedFont>
      <p:font typeface="Barlow Condensed ExtraBold"/>
      <p:bold r:id="rId83"/>
      <p:boldItalic r:id="rId84"/>
    </p:embeddedFont>
    <p:embeddedFont>
      <p:font typeface="Overpass Mono"/>
      <p:regular r:id="rId85"/>
      <p:bold r:id="rId86"/>
    </p:embeddedFont>
    <p:embeddedFont>
      <p:font typeface="Fira Code"/>
      <p:regular r:id="rId87"/>
      <p:bold r:id="rId88"/>
    </p:embeddedFont>
    <p:embeddedFont>
      <p:font typeface="Barlow"/>
      <p:regular r:id="rId89"/>
      <p:bold r:id="rId90"/>
      <p:italic r:id="rId91"/>
      <p:boldItalic r:id="rId92"/>
    </p:embeddedFont>
    <p:embeddedFont>
      <p:font typeface="Overpass Mono Medium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BarlowCondensedExtraBold-boldItalic.fntdata"/><Relationship Id="rId83" Type="http://schemas.openxmlformats.org/officeDocument/2006/relationships/font" Target="fonts/BarlowCondensedExtraBold-bold.fntdata"/><Relationship Id="rId42" Type="http://schemas.openxmlformats.org/officeDocument/2006/relationships/slide" Target="slides/slide38.xml"/><Relationship Id="rId86" Type="http://schemas.openxmlformats.org/officeDocument/2006/relationships/font" Target="fonts/OverpassMono-bold.fntdata"/><Relationship Id="rId41" Type="http://schemas.openxmlformats.org/officeDocument/2006/relationships/slide" Target="slides/slide37.xml"/><Relationship Id="rId85" Type="http://schemas.openxmlformats.org/officeDocument/2006/relationships/font" Target="fonts/OverpassMono-regular.fntdata"/><Relationship Id="rId44" Type="http://schemas.openxmlformats.org/officeDocument/2006/relationships/slide" Target="slides/slide40.xml"/><Relationship Id="rId88" Type="http://schemas.openxmlformats.org/officeDocument/2006/relationships/font" Target="fonts/FiraCode-bold.fntdata"/><Relationship Id="rId43" Type="http://schemas.openxmlformats.org/officeDocument/2006/relationships/slide" Target="slides/slide39.xml"/><Relationship Id="rId87" Type="http://schemas.openxmlformats.org/officeDocument/2006/relationships/font" Target="fonts/FiraCode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Barlow-regular.fntdata"/><Relationship Id="rId80" Type="http://schemas.openxmlformats.org/officeDocument/2006/relationships/slide" Target="slides/slide76.xml"/><Relationship Id="rId82" Type="http://schemas.openxmlformats.org/officeDocument/2006/relationships/font" Target="fonts/Anaheim-regular.fntdata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94" Type="http://schemas.openxmlformats.org/officeDocument/2006/relationships/font" Target="fonts/OverpassMonoMedium-bold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Barlow-italic.fntdata"/><Relationship Id="rId90" Type="http://schemas.openxmlformats.org/officeDocument/2006/relationships/font" Target="fonts/Barlow-bold.fntdata"/><Relationship Id="rId93" Type="http://schemas.openxmlformats.org/officeDocument/2006/relationships/font" Target="fonts/OverpassMonoMedium-regular.fntdata"/><Relationship Id="rId92" Type="http://schemas.openxmlformats.org/officeDocument/2006/relationships/font" Target="fonts/Barlow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037110ea97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037110ea97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037110ea97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037110ea97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37110ea97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37110ea97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37110ea97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037110ea97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96a988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96a988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37110ea97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037110ea97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7110ea97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037110ea97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037110ea9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037110ea9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37110ea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37110ea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37110ea97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37110ea97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037110ea97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037110ea97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05571f629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05571f629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037110ea97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037110ea97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37110ea97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037110ea97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37110ea97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37110ea97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04fae5c8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04fae5c8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037110ea97_0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037110ea97_0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037110ea97_0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037110ea97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037110ea97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037110ea97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05571f629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05571f629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05571f62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05571f62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05571f62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05571f62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05571f629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05571f629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05571f629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05571f629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05571f629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05571f62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05571f629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05571f629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05571f629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05571f629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05571f629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05571f629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05571f629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05571f629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05571f629e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05571f629e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037110ea97_0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037110ea97_0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b899b6162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b899b6162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05571f629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05571f629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05571f629e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05571f629e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05571f629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05571f629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05571f629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05571f629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05571f629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05571f629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05571f62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05571f62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ba7ca35d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ba7ca35d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05571f629e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05571f629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05571f629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05571f629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05571f629e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05571f629e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c4a7f9448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c4a7f9448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c4a7f9448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c4a7f9448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c076d69f4a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c076d69f4a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05571f629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05571f629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05571f629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05571f629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05571f629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205571f629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05571f629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05571f629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05571f629e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05571f629e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05571f629e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05571f629e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0726933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0726933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05571f629e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05571f629e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c4a7f94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c4a7f94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b899b6162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b899b6162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b28386e5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1b28386e5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b28386e5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b28386e5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05571f629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05571f629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05571f629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05571f629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05571f62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205571f62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05571f629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05571f629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05571f629e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05571f629e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37110ea9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37110ea9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37110ea97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037110ea97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hyperlink" Target="https://insights.stackoverflow.com/survey/202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s://insights.stackoverflow.com/survey/202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s://survey.stackoverflow.co/2022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urvey.stackoverflow.co/2023/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hyperlink" Target="https://madnight.github.io/githut/#/pull_requests/2022/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kotlinlang.org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kotlinlang.org/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kotlinlang.org/" TargetMode="External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kotlinlang.org/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hyperlink" Target="https://developer.android.com/kotlin/firs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android.com/studio/install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android.com/studio/instal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6" Type="http://schemas.openxmlformats.org/officeDocument/2006/relationships/hyperlink" Target="https://developer.android.com/static/studio/videos/studio-install-windows.mp4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studio/instal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41.png"/><Relationship Id="rId6" Type="http://schemas.openxmlformats.org/officeDocument/2006/relationships/hyperlink" Target="https://developer.android.com/static/studio/videos/studio-install-mac.mp4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hyperlink" Target="https://developer.android.com/training/testing/instrumented-test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hyperlink" Target="https://github.com/intel/haxm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kotlinlang.org/docs/arrays.html#primitive-type-array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kotlinlang.org/docs/getting-started.html" TargetMode="External"/><Relationship Id="rId4" Type="http://schemas.openxmlformats.org/officeDocument/2006/relationships/hyperlink" Target="https://developer.android.com/studio/install" TargetMode="External"/><Relationship Id="rId5" Type="http://schemas.openxmlformats.org/officeDocument/2006/relationships/hyperlink" Target="https://www.baeldung.com/kotlin/" TargetMode="External"/><Relationship Id="rId6" Type="http://schemas.openxmlformats.org/officeDocument/2006/relationships/hyperlink" Target="https://kotlinlang.org/docs/keyword-reference.html#hard-keywords" TargetMode="External"/><Relationship Id="rId7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survey.stackoverflow.co/202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Android Studio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&amp; Kotlin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Let’s get started!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#1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/>
        </p:nvSpPr>
        <p:spPr>
          <a:xfrm>
            <a:off x="1725275" y="1099875"/>
            <a:ext cx="621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Vad säger Stackoverflow?</a:t>
            </a:r>
            <a:endParaRPr sz="4400" u="sng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4175"/>
            <a:ext cx="2876924" cy="28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47" y="0"/>
            <a:ext cx="70160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 txBox="1"/>
          <p:nvPr/>
        </p:nvSpPr>
        <p:spPr>
          <a:xfrm>
            <a:off x="4458900" y="4600800"/>
            <a:ext cx="4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https://insights.stackoverflow.com/survey/2020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54" name="Google Shape;454;p35"/>
          <p:cNvGrpSpPr/>
          <p:nvPr/>
        </p:nvGrpSpPr>
        <p:grpSpPr>
          <a:xfrm>
            <a:off x="6080450" y="1935175"/>
            <a:ext cx="3738000" cy="1364800"/>
            <a:chOff x="6080450" y="1935175"/>
            <a:chExt cx="3738000" cy="1364800"/>
          </a:xfrm>
        </p:grpSpPr>
        <p:sp>
          <p:nvSpPr>
            <p:cNvPr id="455" name="Google Shape;455;p35"/>
            <p:cNvSpPr txBox="1"/>
            <p:nvPr/>
          </p:nvSpPr>
          <p:spPr>
            <a:xfrm>
              <a:off x="6518450" y="2138875"/>
              <a:ext cx="330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200">
                  <a:solidFill>
                    <a:schemeClr val="lt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2020</a:t>
              </a:r>
              <a:endParaRPr b="1" sz="52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56" name="Google Shape;456;p35"/>
            <p:cNvCxnSpPr/>
            <p:nvPr/>
          </p:nvCxnSpPr>
          <p:spPr>
            <a:xfrm>
              <a:off x="6111075" y="1935175"/>
              <a:ext cx="325800" cy="285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5"/>
            <p:cNvCxnSpPr>
              <a:endCxn id="455" idx="1"/>
            </p:cNvCxnSpPr>
            <p:nvPr/>
          </p:nvCxnSpPr>
          <p:spPr>
            <a:xfrm flipH="1" rot="10800000">
              <a:off x="6080450" y="2631475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35"/>
            <p:cNvCxnSpPr/>
            <p:nvPr/>
          </p:nvCxnSpPr>
          <p:spPr>
            <a:xfrm flipH="1" rot="10800000">
              <a:off x="6222700" y="2984275"/>
              <a:ext cx="346800" cy="176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35"/>
            <p:cNvCxnSpPr/>
            <p:nvPr/>
          </p:nvCxnSpPr>
          <p:spPr>
            <a:xfrm flipH="1" rot="10800000">
              <a:off x="8280500" y="1996375"/>
              <a:ext cx="417600" cy="346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5"/>
            <p:cNvCxnSpPr/>
            <p:nvPr/>
          </p:nvCxnSpPr>
          <p:spPr>
            <a:xfrm flipH="1" rot="10800000">
              <a:off x="8392150" y="2631600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35"/>
            <p:cNvCxnSpPr/>
            <p:nvPr/>
          </p:nvCxnSpPr>
          <p:spPr>
            <a:xfrm>
              <a:off x="8443475" y="2892575"/>
              <a:ext cx="448200" cy="407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62" name="Google Shape;462;p35"/>
          <p:cNvCxnSpPr/>
          <p:nvPr/>
        </p:nvCxnSpPr>
        <p:spPr>
          <a:xfrm flipH="1">
            <a:off x="4929575" y="1700925"/>
            <a:ext cx="6417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35"/>
          <p:cNvCxnSpPr/>
          <p:nvPr/>
        </p:nvCxnSpPr>
        <p:spPr>
          <a:xfrm rot="10800000">
            <a:off x="2617700" y="4634125"/>
            <a:ext cx="6921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875"/>
            <a:ext cx="4312204" cy="5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4481475" y="366675"/>
            <a:ext cx="4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https://insights.stackoverflow.com/survey/2021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470" name="Google Shape;470;p36"/>
          <p:cNvCxnSpPr/>
          <p:nvPr/>
        </p:nvCxnSpPr>
        <p:spPr>
          <a:xfrm rot="10800000">
            <a:off x="1700975" y="4715850"/>
            <a:ext cx="11916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6"/>
          <p:cNvCxnSpPr/>
          <p:nvPr/>
        </p:nvCxnSpPr>
        <p:spPr>
          <a:xfrm rot="10800000">
            <a:off x="2811250" y="1415700"/>
            <a:ext cx="1334100" cy="2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2" name="Google Shape;472;p36"/>
          <p:cNvGrpSpPr/>
          <p:nvPr/>
        </p:nvGrpSpPr>
        <p:grpSpPr>
          <a:xfrm>
            <a:off x="5102700" y="2026850"/>
            <a:ext cx="3738000" cy="1364800"/>
            <a:chOff x="5102700" y="2026850"/>
            <a:chExt cx="3738000" cy="1364800"/>
          </a:xfrm>
        </p:grpSpPr>
        <p:sp>
          <p:nvSpPr>
            <p:cNvPr id="473" name="Google Shape;473;p36"/>
            <p:cNvSpPr txBox="1"/>
            <p:nvPr/>
          </p:nvSpPr>
          <p:spPr>
            <a:xfrm>
              <a:off x="5540700" y="2230550"/>
              <a:ext cx="330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200">
                  <a:solidFill>
                    <a:schemeClr val="lt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2021</a:t>
              </a:r>
              <a:endParaRPr b="1" sz="52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74" name="Google Shape;474;p36"/>
            <p:cNvCxnSpPr/>
            <p:nvPr/>
          </p:nvCxnSpPr>
          <p:spPr>
            <a:xfrm>
              <a:off x="5133325" y="2026850"/>
              <a:ext cx="325800" cy="285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36"/>
            <p:cNvCxnSpPr>
              <a:endCxn id="473" idx="1"/>
            </p:cNvCxnSpPr>
            <p:nvPr/>
          </p:nvCxnSpPr>
          <p:spPr>
            <a:xfrm flipH="1" rot="10800000">
              <a:off x="5102700" y="2723150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36"/>
            <p:cNvCxnSpPr/>
            <p:nvPr/>
          </p:nvCxnSpPr>
          <p:spPr>
            <a:xfrm flipH="1" rot="10800000">
              <a:off x="5244950" y="3075950"/>
              <a:ext cx="346800" cy="176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36"/>
            <p:cNvCxnSpPr/>
            <p:nvPr/>
          </p:nvCxnSpPr>
          <p:spPr>
            <a:xfrm flipH="1" rot="10800000">
              <a:off x="7302750" y="2088050"/>
              <a:ext cx="417600" cy="346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6"/>
            <p:cNvCxnSpPr/>
            <p:nvPr/>
          </p:nvCxnSpPr>
          <p:spPr>
            <a:xfrm flipH="1" rot="10800000">
              <a:off x="7414400" y="2723275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36"/>
            <p:cNvCxnSpPr/>
            <p:nvPr/>
          </p:nvCxnSpPr>
          <p:spPr>
            <a:xfrm>
              <a:off x="7465725" y="2984250"/>
              <a:ext cx="448200" cy="407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0174" cy="505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7"/>
          <p:cNvCxnSpPr/>
          <p:nvPr/>
        </p:nvCxnSpPr>
        <p:spPr>
          <a:xfrm rot="10800000">
            <a:off x="1833275" y="4675050"/>
            <a:ext cx="10593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7"/>
          <p:cNvCxnSpPr/>
          <p:nvPr/>
        </p:nvCxnSpPr>
        <p:spPr>
          <a:xfrm flipH="1">
            <a:off x="2892550" y="1650000"/>
            <a:ext cx="12528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37"/>
          <p:cNvSpPr txBox="1"/>
          <p:nvPr/>
        </p:nvSpPr>
        <p:spPr>
          <a:xfrm>
            <a:off x="4888875" y="4990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https://survey.stackoverflow.co/2022/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88" name="Google Shape;488;p37"/>
          <p:cNvGrpSpPr/>
          <p:nvPr/>
        </p:nvGrpSpPr>
        <p:grpSpPr>
          <a:xfrm>
            <a:off x="5102700" y="2026850"/>
            <a:ext cx="3738000" cy="1364800"/>
            <a:chOff x="5102700" y="2026850"/>
            <a:chExt cx="3738000" cy="1364800"/>
          </a:xfrm>
        </p:grpSpPr>
        <p:sp>
          <p:nvSpPr>
            <p:cNvPr id="489" name="Google Shape;489;p37"/>
            <p:cNvSpPr txBox="1"/>
            <p:nvPr/>
          </p:nvSpPr>
          <p:spPr>
            <a:xfrm>
              <a:off x="5540700" y="2230550"/>
              <a:ext cx="330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2022</a:t>
              </a:r>
              <a:endParaRPr b="1" sz="5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90" name="Google Shape;490;p37"/>
            <p:cNvCxnSpPr/>
            <p:nvPr/>
          </p:nvCxnSpPr>
          <p:spPr>
            <a:xfrm>
              <a:off x="5133325" y="2026850"/>
              <a:ext cx="325800" cy="28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37"/>
            <p:cNvCxnSpPr>
              <a:endCxn id="489" idx="1"/>
            </p:cNvCxnSpPr>
            <p:nvPr/>
          </p:nvCxnSpPr>
          <p:spPr>
            <a:xfrm flipH="1" rot="10800000">
              <a:off x="5102700" y="2723150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7"/>
            <p:cNvCxnSpPr/>
            <p:nvPr/>
          </p:nvCxnSpPr>
          <p:spPr>
            <a:xfrm flipH="1" rot="10800000">
              <a:off x="5244950" y="3075950"/>
              <a:ext cx="346800" cy="17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7"/>
            <p:cNvCxnSpPr/>
            <p:nvPr/>
          </p:nvCxnSpPr>
          <p:spPr>
            <a:xfrm flipH="1" rot="10800000">
              <a:off x="7302750" y="2088050"/>
              <a:ext cx="417600" cy="34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7"/>
            <p:cNvCxnSpPr/>
            <p:nvPr/>
          </p:nvCxnSpPr>
          <p:spPr>
            <a:xfrm flipH="1" rot="10800000">
              <a:off x="7414400" y="2723275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7"/>
            <p:cNvCxnSpPr/>
            <p:nvPr/>
          </p:nvCxnSpPr>
          <p:spPr>
            <a:xfrm>
              <a:off x="7465725" y="2984250"/>
              <a:ext cx="448200" cy="40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/>
        </p:nvSpPr>
        <p:spPr>
          <a:xfrm>
            <a:off x="4888875" y="4990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https://survey.stackoverflow.co/2023/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01" name="Google Shape;501;p38"/>
          <p:cNvGrpSpPr/>
          <p:nvPr/>
        </p:nvGrpSpPr>
        <p:grpSpPr>
          <a:xfrm>
            <a:off x="5102700" y="2026850"/>
            <a:ext cx="3738000" cy="1364800"/>
            <a:chOff x="5102700" y="2026850"/>
            <a:chExt cx="3738000" cy="1364800"/>
          </a:xfrm>
        </p:grpSpPr>
        <p:sp>
          <p:nvSpPr>
            <p:cNvPr id="502" name="Google Shape;502;p38"/>
            <p:cNvSpPr txBox="1"/>
            <p:nvPr/>
          </p:nvSpPr>
          <p:spPr>
            <a:xfrm>
              <a:off x="5540700" y="2230550"/>
              <a:ext cx="3300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2023</a:t>
              </a:r>
              <a:endParaRPr b="1" sz="5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503" name="Google Shape;503;p38"/>
            <p:cNvCxnSpPr/>
            <p:nvPr/>
          </p:nvCxnSpPr>
          <p:spPr>
            <a:xfrm>
              <a:off x="5133325" y="2026850"/>
              <a:ext cx="325800" cy="28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8"/>
            <p:cNvCxnSpPr>
              <a:endCxn id="502" idx="1"/>
            </p:cNvCxnSpPr>
            <p:nvPr/>
          </p:nvCxnSpPr>
          <p:spPr>
            <a:xfrm flipH="1" rot="10800000">
              <a:off x="5102700" y="2723150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8"/>
            <p:cNvCxnSpPr/>
            <p:nvPr/>
          </p:nvCxnSpPr>
          <p:spPr>
            <a:xfrm flipH="1" rot="10800000">
              <a:off x="5244950" y="3075950"/>
              <a:ext cx="346800" cy="17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8"/>
            <p:cNvCxnSpPr/>
            <p:nvPr/>
          </p:nvCxnSpPr>
          <p:spPr>
            <a:xfrm flipH="1" rot="10800000">
              <a:off x="7302750" y="2088050"/>
              <a:ext cx="417600" cy="34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8"/>
            <p:cNvCxnSpPr/>
            <p:nvPr/>
          </p:nvCxnSpPr>
          <p:spPr>
            <a:xfrm flipH="1" rot="10800000">
              <a:off x="7414400" y="2723275"/>
              <a:ext cx="438000" cy="3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8"/>
            <p:cNvCxnSpPr/>
            <p:nvPr/>
          </p:nvCxnSpPr>
          <p:spPr>
            <a:xfrm>
              <a:off x="7465725" y="2984250"/>
              <a:ext cx="448200" cy="40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09" name="Google Shape;5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1675"/>
            <a:ext cx="4797900" cy="3934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38"/>
          <p:cNvCxnSpPr/>
          <p:nvPr/>
        </p:nvCxnSpPr>
        <p:spPr>
          <a:xfrm rot="10800000">
            <a:off x="4049750" y="1516000"/>
            <a:ext cx="7689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38"/>
          <p:cNvCxnSpPr/>
          <p:nvPr/>
        </p:nvCxnSpPr>
        <p:spPr>
          <a:xfrm flipH="1">
            <a:off x="3053525" y="2349775"/>
            <a:ext cx="1797600" cy="21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/>
        </p:nvSpPr>
        <p:spPr>
          <a:xfrm>
            <a:off x="1725275" y="1099875"/>
            <a:ext cx="621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Vad säger GitHut?</a:t>
            </a:r>
            <a:endParaRPr sz="4400" u="sng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7" name="Google Shape;5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75" y="3170925"/>
            <a:ext cx="4152900" cy="121920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84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47739"/>
            <a:ext cx="2247900" cy="1733550"/>
          </a:xfrm>
          <a:prstGeom prst="rect">
            <a:avLst/>
          </a:prstGeom>
          <a:noFill/>
          <a:ln cap="flat" cmpd="sng" w="19050">
            <a:solidFill>
              <a:srgbClr val="CC78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00" y="2147739"/>
            <a:ext cx="3048000" cy="1905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5" name="Google Shape;525;p40"/>
          <p:cNvCxnSpPr>
            <a:stCxn id="523" idx="0"/>
          </p:cNvCxnSpPr>
          <p:nvPr/>
        </p:nvCxnSpPr>
        <p:spPr>
          <a:xfrm flipH="1" rot="10800000">
            <a:off x="1276350" y="641739"/>
            <a:ext cx="7666200" cy="1506000"/>
          </a:xfrm>
          <a:prstGeom prst="straightConnector1">
            <a:avLst/>
          </a:prstGeom>
          <a:noFill/>
          <a:ln cap="flat" cmpd="sng" w="38100">
            <a:solidFill>
              <a:srgbClr val="CC78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6" name="Google Shape;526;p40"/>
          <p:cNvCxnSpPr>
            <a:stCxn id="524" idx="3"/>
          </p:cNvCxnSpPr>
          <p:nvPr/>
        </p:nvCxnSpPr>
        <p:spPr>
          <a:xfrm flipH="1" rot="10800000">
            <a:off x="5600700" y="1507539"/>
            <a:ext cx="3342000" cy="1592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7" name="Google Shape;527;p40"/>
          <p:cNvSpPr txBox="1"/>
          <p:nvPr/>
        </p:nvSpPr>
        <p:spPr>
          <a:xfrm>
            <a:off x="264825" y="4461100"/>
            <a:ext cx="58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Out of all languages on projects at GitHub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6"/>
              </a:rPr>
              <a:t>https://madnight.github.io/githut/#/pull_requests/2022/3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6558700" y="3100250"/>
            <a:ext cx="18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897BB"/>
                </a:solidFill>
                <a:latin typeface="Anaheim"/>
                <a:ea typeface="Anaheim"/>
                <a:cs typeface="Anaheim"/>
                <a:sym typeface="Anaheim"/>
              </a:rPr>
              <a:t>Antal ‘Pull Requests’</a:t>
            </a:r>
            <a:endParaRPr b="1" i="1">
              <a:solidFill>
                <a:srgbClr val="6897BB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897BB"/>
                </a:solidFill>
                <a:latin typeface="Anaheim"/>
                <a:ea typeface="Anaheim"/>
                <a:cs typeface="Anaheim"/>
                <a:sym typeface="Anaheim"/>
              </a:rPr>
              <a:t>2022 </a:t>
            </a:r>
            <a:endParaRPr b="1" i="1">
              <a:solidFill>
                <a:srgbClr val="6897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/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33.27 %</a:t>
            </a:r>
            <a:endParaRPr/>
          </a:p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Java still remains at the top 10 programming languages!</a:t>
            </a:r>
            <a:endParaRPr/>
          </a:p>
        </p:txBody>
      </p:sp>
      <p:sp>
        <p:nvSpPr>
          <p:cNvPr id="535" name="Google Shape;535;p41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Roughly..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in 2020 to 2022</a:t>
            </a:r>
            <a:endParaRPr/>
          </a:p>
        </p:txBody>
      </p:sp>
      <p:sp>
        <p:nvSpPr>
          <p:cNvPr id="536" name="Google Shape;536;p41"/>
          <p:cNvSpPr txBox="1"/>
          <p:nvPr>
            <p:ph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-7.0 %</a:t>
            </a:r>
            <a:endParaRPr/>
          </a:p>
        </p:txBody>
      </p:sp>
      <p:sp>
        <p:nvSpPr>
          <p:cNvPr id="537" name="Google Shape;537;p41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grew ‘barely’ by one percentage</a:t>
            </a:r>
            <a:endParaRPr/>
          </a:p>
        </p:txBody>
      </p:sp>
      <p:sp>
        <p:nvSpPr>
          <p:cNvPr id="538" name="Google Shape;538;p41"/>
          <p:cNvSpPr txBox="1"/>
          <p:nvPr>
            <p:ph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1.0 %</a:t>
            </a:r>
            <a:endParaRPr/>
          </a:p>
        </p:txBody>
      </p:sp>
      <p:sp>
        <p:nvSpPr>
          <p:cNvPr id="539" name="Google Shape;539;p41"/>
          <p:cNvSpPr txBox="1"/>
          <p:nvPr>
            <p:ph idx="4294967295" type="title"/>
          </p:nvPr>
        </p:nvSpPr>
        <p:spPr>
          <a:xfrm>
            <a:off x="3972225" y="45663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Java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42"/>
          <p:cNvPicPr preferRelativeResize="0"/>
          <p:nvPr/>
        </p:nvPicPr>
        <p:blipFill rotWithShape="1">
          <a:blip r:embed="rId3">
            <a:alphaModFix/>
          </a:blip>
          <a:srcRect b="4812" l="24495" r="9353" t="18187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2"/>
          <p:cNvSpPr txBox="1"/>
          <p:nvPr>
            <p:ph idx="1" type="body"/>
          </p:nvPr>
        </p:nvSpPr>
        <p:spPr>
          <a:xfrm>
            <a:off x="609500" y="1973025"/>
            <a:ext cx="4357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Stort gemenskap med över 10 Mil. utvecklare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Utvecklas än idag 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Biljoner enheter använder sig fortfarande utav Java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Java är fortfarande ett otroligt bra språk för byggnation av bl.a. ‘Backends’ </a:t>
            </a:r>
            <a:endParaRPr b="1" sz="1500"/>
          </a:p>
        </p:txBody>
      </p:sp>
      <p:sp>
        <p:nvSpPr>
          <p:cNvPr id="549" name="Google Shape;549;p42"/>
          <p:cNvSpPr txBox="1"/>
          <p:nvPr>
            <p:ph type="title"/>
          </p:nvPr>
        </p:nvSpPr>
        <p:spPr>
          <a:xfrm>
            <a:off x="1633000" y="11407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0" name="Google Shape;550;p42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/>
          <p:nvPr/>
        </p:nvSpPr>
        <p:spPr>
          <a:xfrm>
            <a:off x="7524688" y="1375100"/>
            <a:ext cx="1619400" cy="1249200"/>
          </a:xfrm>
          <a:prstGeom prst="diamond">
            <a:avLst/>
          </a:prstGeom>
          <a:solidFill>
            <a:srgbClr val="E2E9ED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04" y="1450719"/>
            <a:ext cx="943291" cy="90646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2"/>
          <p:cNvSpPr txBox="1"/>
          <p:nvPr/>
        </p:nvSpPr>
        <p:spPr>
          <a:xfrm>
            <a:off x="720000" y="18870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Java kommer inte att dö ut någon gång snart!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Kotlin?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 &amp; Kursplan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4995000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620300" y="2163475"/>
            <a:ext cx="25386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Emulator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675" y="3572250"/>
            <a:ext cx="27705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Kotlin,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 Installation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4995000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4995000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Kotlin?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1" name="Google Shape;571;p4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2" name="Google Shape;5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425"/>
            <a:ext cx="8839204" cy="189473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/>
        </p:nvSpPr>
        <p:spPr>
          <a:xfrm>
            <a:off x="720000" y="38015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https://kotlinlang.org/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4" name="Google Shape;574;p44"/>
          <p:cNvSpPr/>
          <p:nvPr/>
        </p:nvSpPr>
        <p:spPr>
          <a:xfrm>
            <a:off x="6762950" y="1762025"/>
            <a:ext cx="2139000" cy="189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Kotlin?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1599725" y="10580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8" name="Google Shape;588;p45"/>
          <p:cNvSpPr txBox="1"/>
          <p:nvPr/>
        </p:nvSpPr>
        <p:spPr>
          <a:xfrm>
            <a:off x="1466538" y="1750375"/>
            <a:ext cx="58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sz="11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https://kotlinlang.org/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9" name="Google Shape;589;p45"/>
          <p:cNvSpPr txBox="1"/>
          <p:nvPr/>
        </p:nvSpPr>
        <p:spPr>
          <a:xfrm>
            <a:off x="1466538" y="1058025"/>
            <a:ext cx="62109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“Modern, concise and safe programming language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Easy to pick up, so you can create powerful applications immediately.”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90" name="Google Shape;5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550" y="2123350"/>
            <a:ext cx="5866500" cy="2836886"/>
          </a:xfrm>
          <a:prstGeom prst="rect">
            <a:avLst/>
          </a:prstGeom>
          <a:noFill/>
          <a:ln cap="flat" cmpd="sng" w="2857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 txBox="1"/>
          <p:nvPr>
            <p:ph idx="4294967295" type="title"/>
          </p:nvPr>
        </p:nvSpPr>
        <p:spPr>
          <a:xfrm>
            <a:off x="865750" y="205500"/>
            <a:ext cx="7374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more GETTERS &amp; SETTERS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1599725" y="10580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1466538" y="1750375"/>
            <a:ext cx="58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sz="11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https://kotlinlang.org/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1466538" y="1058025"/>
            <a:ext cx="62109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“Modern, concise and safe programming language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Easy to pick up, so you can create powerful applications immediately.”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06" name="Google Shape;6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51" y="897666"/>
            <a:ext cx="8490098" cy="403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Kotlin?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1599725" y="10580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1466538" y="1750375"/>
            <a:ext cx="58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sz="1100" u="sng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https://kotlinlang.org/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21" name="Google Shape;6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63" y="965438"/>
            <a:ext cx="8335273" cy="3211200"/>
          </a:xfrm>
          <a:prstGeom prst="rect">
            <a:avLst/>
          </a:prstGeom>
          <a:noFill/>
          <a:ln cap="flat" cmpd="sng" w="2857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Kotlin?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772700" y="8915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Ramverket </a:t>
            </a: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Spring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har även stöd för </a:t>
            </a:r>
            <a:r>
              <a:rPr i="1"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‘Kotlin’ 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35" name="Google Shape;6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98" y="1308750"/>
            <a:ext cx="7339801" cy="3002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48"/>
          <p:cNvCxnSpPr/>
          <p:nvPr/>
        </p:nvCxnSpPr>
        <p:spPr>
          <a:xfrm flipH="1" rot="10800000">
            <a:off x="6297275" y="3881750"/>
            <a:ext cx="1080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9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9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9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9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9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49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50" name="Google Shape;650;p49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51" name="Google Shape;651;p49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49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49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9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49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49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7" name="Google Shape;657;p49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58" name="Google Shape;658;p49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49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61" name="Google Shape;661;p49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49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64" name="Google Shape;664;p49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" name="Google Shape;6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667" name="Google Shape;6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0"/>
          <p:cNvSpPr txBox="1"/>
          <p:nvPr>
            <p:ph idx="1" type="subTitle"/>
          </p:nvPr>
        </p:nvSpPr>
        <p:spPr>
          <a:xfrm flipH="1">
            <a:off x="5842175" y="272130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 the following topics: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7D2D9"/>
                </a:solidFill>
              </a:rPr>
              <a:t>Vad är Kotlin? </a:t>
            </a:r>
            <a:br>
              <a:rPr i="1" lang="en">
                <a:solidFill>
                  <a:srgbClr val="C7D2D9"/>
                </a:solidFill>
              </a:rPr>
            </a:br>
            <a:r>
              <a:rPr i="1" lang="en">
                <a:solidFill>
                  <a:srgbClr val="C7D2D9"/>
                </a:solidFill>
              </a:rPr>
              <a:t>Kommer Kotlin slå ut Java?</a:t>
            </a:r>
            <a:endParaRPr i="1">
              <a:solidFill>
                <a:srgbClr val="C7D2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C7D2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7D2D9"/>
                </a:solidFill>
              </a:rPr>
              <a:t>Vad tror ni om framtiden för Java?</a:t>
            </a:r>
            <a:endParaRPr i="1">
              <a:solidFill>
                <a:srgbClr val="C7D2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C7D2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7D2D9"/>
                </a:solidFill>
              </a:rPr>
              <a:t>Vilka tillverkade ‘kotlin’?</a:t>
            </a:r>
            <a:endParaRPr i="1">
              <a:solidFill>
                <a:srgbClr val="C7D2D9"/>
              </a:solidFill>
            </a:endParaRPr>
          </a:p>
        </p:txBody>
      </p:sp>
      <p:sp>
        <p:nvSpPr>
          <p:cNvPr id="673" name="Google Shape;673;p50"/>
          <p:cNvSpPr/>
          <p:nvPr/>
        </p:nvSpPr>
        <p:spPr>
          <a:xfrm rot="8519519">
            <a:off x="555254" y="323207"/>
            <a:ext cx="1779231" cy="268391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0"/>
          <p:cNvSpPr/>
          <p:nvPr/>
        </p:nvSpPr>
        <p:spPr>
          <a:xfrm rot="-2359241">
            <a:off x="599153" y="326236"/>
            <a:ext cx="1779187" cy="2684148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0"/>
          <p:cNvSpPr/>
          <p:nvPr/>
        </p:nvSpPr>
        <p:spPr>
          <a:xfrm rot="255379">
            <a:off x="912798" y="868410"/>
            <a:ext cx="1657271" cy="4216681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0"/>
          <p:cNvSpPr/>
          <p:nvPr/>
        </p:nvSpPr>
        <p:spPr>
          <a:xfrm rot="-10569056">
            <a:off x="444089" y="856501"/>
            <a:ext cx="1993196" cy="4216102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0"/>
          <p:cNvSpPr/>
          <p:nvPr/>
        </p:nvSpPr>
        <p:spPr>
          <a:xfrm>
            <a:off x="1448900" y="927350"/>
            <a:ext cx="1993200" cy="4301100"/>
          </a:xfrm>
          <a:prstGeom prst="diagStripe">
            <a:avLst>
              <a:gd fmla="val 5164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LAB</a:t>
            </a: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1573026" y="1331886"/>
            <a:ext cx="3177932" cy="2749922"/>
          </a:xfrm>
          <a:custGeom>
            <a:rect b="b" l="l" r="r" t="t"/>
            <a:pathLst>
              <a:path extrusionOk="0" h="197765" w="228546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/>
          <p:nvPr/>
        </p:nvSpPr>
        <p:spPr>
          <a:xfrm flipH="1" rot="10800000">
            <a:off x="1671200" y="2456425"/>
            <a:ext cx="2995500" cy="669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0"/>
          <p:cNvSpPr/>
          <p:nvPr/>
        </p:nvSpPr>
        <p:spPr>
          <a:xfrm>
            <a:off x="1757476" y="2957144"/>
            <a:ext cx="2821895" cy="14795"/>
          </a:xfrm>
          <a:custGeom>
            <a:rect b="b" l="l" r="r" t="t"/>
            <a:pathLst>
              <a:path extrusionOk="0" h="1064" w="202941">
                <a:moveTo>
                  <a:pt x="0" y="1"/>
                </a:moveTo>
                <a:lnTo>
                  <a:pt x="0" y="1064"/>
                </a:lnTo>
                <a:lnTo>
                  <a:pt x="202941" y="1064"/>
                </a:lnTo>
                <a:lnTo>
                  <a:pt x="20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0"/>
          <p:cNvSpPr/>
          <p:nvPr/>
        </p:nvSpPr>
        <p:spPr>
          <a:xfrm>
            <a:off x="1757476" y="2957144"/>
            <a:ext cx="1431840" cy="14795"/>
          </a:xfrm>
          <a:custGeom>
            <a:rect b="b" l="l" r="r" t="t"/>
            <a:pathLst>
              <a:path extrusionOk="0" h="1064" w="102973">
                <a:moveTo>
                  <a:pt x="0" y="1"/>
                </a:moveTo>
                <a:lnTo>
                  <a:pt x="0" y="1064"/>
                </a:lnTo>
                <a:lnTo>
                  <a:pt x="102973" y="1064"/>
                </a:lnTo>
                <a:lnTo>
                  <a:pt x="10297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1810176" y="3025279"/>
            <a:ext cx="47569" cy="47569"/>
          </a:xfrm>
          <a:custGeom>
            <a:rect b="b" l="l" r="r" t="t"/>
            <a:pathLst>
              <a:path extrusionOk="0" h="3421" w="3421">
                <a:moveTo>
                  <a:pt x="0" y="0"/>
                </a:moveTo>
                <a:lnTo>
                  <a:pt x="0" y="3420"/>
                </a:lnTo>
                <a:lnTo>
                  <a:pt x="3420" y="171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1918134" y="3031703"/>
            <a:ext cx="34721" cy="34707"/>
          </a:xfrm>
          <a:custGeom>
            <a:rect b="b" l="l" r="r" t="t"/>
            <a:pathLst>
              <a:path extrusionOk="0" h="2496" w="2497">
                <a:moveTo>
                  <a:pt x="1" y="0"/>
                </a:moveTo>
                <a:lnTo>
                  <a:pt x="1" y="2496"/>
                </a:lnTo>
                <a:lnTo>
                  <a:pt x="2496" y="124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1954760" y="3031703"/>
            <a:ext cx="4519" cy="34707"/>
          </a:xfrm>
          <a:custGeom>
            <a:rect b="b" l="l" r="r" t="t"/>
            <a:pathLst>
              <a:path extrusionOk="0" h="2496" w="325">
                <a:moveTo>
                  <a:pt x="1" y="0"/>
                </a:moveTo>
                <a:lnTo>
                  <a:pt x="1" y="2496"/>
                </a:lnTo>
                <a:lnTo>
                  <a:pt x="324" y="2496"/>
                </a:lnTo>
                <a:lnTo>
                  <a:pt x="3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2019668" y="3022706"/>
            <a:ext cx="36014" cy="53353"/>
          </a:xfrm>
          <a:custGeom>
            <a:rect b="b" l="l" r="r" t="t"/>
            <a:pathLst>
              <a:path extrusionOk="0" h="3837" w="2590">
                <a:moveTo>
                  <a:pt x="2589" y="0"/>
                </a:moveTo>
                <a:lnTo>
                  <a:pt x="1" y="1895"/>
                </a:lnTo>
                <a:lnTo>
                  <a:pt x="2589" y="3836"/>
                </a:lnTo>
                <a:lnTo>
                  <a:pt x="25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2019668" y="3036194"/>
            <a:ext cx="18021" cy="26364"/>
          </a:xfrm>
          <a:custGeom>
            <a:rect b="b" l="l" r="r" t="t"/>
            <a:pathLst>
              <a:path extrusionOk="0" h="1896" w="1296">
                <a:moveTo>
                  <a:pt x="1" y="1"/>
                </a:moveTo>
                <a:lnTo>
                  <a:pt x="1" y="1896"/>
                </a:lnTo>
                <a:lnTo>
                  <a:pt x="1295" y="1896"/>
                </a:lnTo>
                <a:lnTo>
                  <a:pt x="12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2061453" y="3023985"/>
            <a:ext cx="20579" cy="50781"/>
          </a:xfrm>
          <a:custGeom>
            <a:rect b="b" l="l" r="r" t="t"/>
            <a:pathLst>
              <a:path extrusionOk="0" h="3652" w="1480">
                <a:moveTo>
                  <a:pt x="0" y="1"/>
                </a:moveTo>
                <a:lnTo>
                  <a:pt x="0" y="370"/>
                </a:lnTo>
                <a:cubicBezTo>
                  <a:pt x="601" y="555"/>
                  <a:pt x="1063" y="1110"/>
                  <a:pt x="1063" y="1803"/>
                </a:cubicBezTo>
                <a:cubicBezTo>
                  <a:pt x="1063" y="2496"/>
                  <a:pt x="601" y="3051"/>
                  <a:pt x="0" y="3236"/>
                </a:cubicBezTo>
                <a:lnTo>
                  <a:pt x="0" y="3652"/>
                </a:lnTo>
                <a:cubicBezTo>
                  <a:pt x="832" y="3467"/>
                  <a:pt x="1479" y="2681"/>
                  <a:pt x="1479" y="1803"/>
                </a:cubicBezTo>
                <a:cubicBezTo>
                  <a:pt x="1479" y="925"/>
                  <a:pt x="832" y="139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2061453" y="3036194"/>
            <a:ext cx="10290" cy="25724"/>
          </a:xfrm>
          <a:custGeom>
            <a:rect b="b" l="l" r="r" t="t"/>
            <a:pathLst>
              <a:path extrusionOk="0" h="1850" w="740">
                <a:moveTo>
                  <a:pt x="0" y="1"/>
                </a:moveTo>
                <a:lnTo>
                  <a:pt x="0" y="1849"/>
                </a:lnTo>
                <a:cubicBezTo>
                  <a:pt x="416" y="1757"/>
                  <a:pt x="740" y="1387"/>
                  <a:pt x="740" y="925"/>
                </a:cubicBezTo>
                <a:cubicBezTo>
                  <a:pt x="740" y="463"/>
                  <a:pt x="416" y="9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0"/>
          <p:cNvSpPr/>
          <p:nvPr/>
        </p:nvSpPr>
        <p:spPr>
          <a:xfrm>
            <a:off x="2094227" y="3043272"/>
            <a:ext cx="149103" cy="11583"/>
          </a:xfrm>
          <a:custGeom>
            <a:rect b="b" l="l" r="r" t="t"/>
            <a:pathLst>
              <a:path extrusionOk="0" h="833" w="10723">
                <a:moveTo>
                  <a:pt x="0" y="0"/>
                </a:moveTo>
                <a:lnTo>
                  <a:pt x="0" y="832"/>
                </a:lnTo>
                <a:lnTo>
                  <a:pt x="10723" y="832"/>
                </a:lnTo>
                <a:lnTo>
                  <a:pt x="107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0"/>
          <p:cNvSpPr/>
          <p:nvPr/>
        </p:nvSpPr>
        <p:spPr>
          <a:xfrm>
            <a:off x="2226603" y="3032342"/>
            <a:ext cx="33442" cy="33428"/>
          </a:xfrm>
          <a:custGeom>
            <a:rect b="b" l="l" r="r" t="t"/>
            <a:pathLst>
              <a:path extrusionOk="0" h="2404" w="2405">
                <a:moveTo>
                  <a:pt x="1203" y="0"/>
                </a:moveTo>
                <a:cubicBezTo>
                  <a:pt x="556" y="0"/>
                  <a:pt x="1" y="555"/>
                  <a:pt x="1" y="1202"/>
                </a:cubicBezTo>
                <a:cubicBezTo>
                  <a:pt x="1" y="1849"/>
                  <a:pt x="556" y="2404"/>
                  <a:pt x="1203" y="2404"/>
                </a:cubicBezTo>
                <a:cubicBezTo>
                  <a:pt x="1896" y="2404"/>
                  <a:pt x="2404" y="1849"/>
                  <a:pt x="2404" y="1202"/>
                </a:cubicBezTo>
                <a:cubicBezTo>
                  <a:pt x="2404" y="555"/>
                  <a:pt x="1896" y="0"/>
                  <a:pt x="1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0"/>
          <p:cNvSpPr/>
          <p:nvPr/>
        </p:nvSpPr>
        <p:spPr>
          <a:xfrm>
            <a:off x="3894285" y="3023346"/>
            <a:ext cx="67495" cy="52060"/>
          </a:xfrm>
          <a:custGeom>
            <a:rect b="b" l="l" r="r" t="t"/>
            <a:pathLst>
              <a:path extrusionOk="0" h="3744" w="4854">
                <a:moveTo>
                  <a:pt x="1249" y="1664"/>
                </a:moveTo>
                <a:lnTo>
                  <a:pt x="1249" y="2080"/>
                </a:lnTo>
                <a:lnTo>
                  <a:pt x="463" y="2080"/>
                </a:lnTo>
                <a:lnTo>
                  <a:pt x="463" y="1664"/>
                </a:lnTo>
                <a:close/>
                <a:moveTo>
                  <a:pt x="4253" y="1664"/>
                </a:moveTo>
                <a:lnTo>
                  <a:pt x="4253" y="2080"/>
                </a:lnTo>
                <a:lnTo>
                  <a:pt x="1757" y="2080"/>
                </a:lnTo>
                <a:lnTo>
                  <a:pt x="1757" y="1664"/>
                </a:lnTo>
                <a:close/>
                <a:moveTo>
                  <a:pt x="3005" y="2542"/>
                </a:moveTo>
                <a:lnTo>
                  <a:pt x="3005" y="2958"/>
                </a:lnTo>
                <a:lnTo>
                  <a:pt x="509" y="2958"/>
                </a:lnTo>
                <a:lnTo>
                  <a:pt x="509" y="2542"/>
                </a:lnTo>
                <a:close/>
                <a:moveTo>
                  <a:pt x="4299" y="2542"/>
                </a:moveTo>
                <a:lnTo>
                  <a:pt x="4299" y="2958"/>
                </a:lnTo>
                <a:lnTo>
                  <a:pt x="3513" y="2958"/>
                </a:lnTo>
                <a:lnTo>
                  <a:pt x="3513" y="2542"/>
                </a:lnTo>
                <a:close/>
                <a:moveTo>
                  <a:pt x="509" y="0"/>
                </a:moveTo>
                <a:cubicBezTo>
                  <a:pt x="232" y="0"/>
                  <a:pt x="1" y="231"/>
                  <a:pt x="1" y="509"/>
                </a:cubicBezTo>
                <a:lnTo>
                  <a:pt x="1" y="3236"/>
                </a:lnTo>
                <a:cubicBezTo>
                  <a:pt x="1" y="3513"/>
                  <a:pt x="232" y="3744"/>
                  <a:pt x="509" y="3744"/>
                </a:cubicBezTo>
                <a:lnTo>
                  <a:pt x="4345" y="3744"/>
                </a:lnTo>
                <a:cubicBezTo>
                  <a:pt x="4623" y="3744"/>
                  <a:pt x="4854" y="3513"/>
                  <a:pt x="4854" y="3236"/>
                </a:cubicBezTo>
                <a:lnTo>
                  <a:pt x="4854" y="509"/>
                </a:lnTo>
                <a:cubicBezTo>
                  <a:pt x="4854" y="185"/>
                  <a:pt x="4623" y="0"/>
                  <a:pt x="43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4231690" y="3025918"/>
            <a:ext cx="73265" cy="46276"/>
          </a:xfrm>
          <a:custGeom>
            <a:rect b="b" l="l" r="r" t="t"/>
            <a:pathLst>
              <a:path extrusionOk="0" h="3328" w="5269">
                <a:moveTo>
                  <a:pt x="4807" y="462"/>
                </a:moveTo>
                <a:lnTo>
                  <a:pt x="4807" y="2866"/>
                </a:lnTo>
                <a:lnTo>
                  <a:pt x="462" y="2866"/>
                </a:lnTo>
                <a:lnTo>
                  <a:pt x="462" y="462"/>
                </a:lnTo>
                <a:close/>
                <a:moveTo>
                  <a:pt x="231" y="0"/>
                </a:moveTo>
                <a:cubicBezTo>
                  <a:pt x="92" y="0"/>
                  <a:pt x="0" y="93"/>
                  <a:pt x="0" y="231"/>
                </a:cubicBezTo>
                <a:lnTo>
                  <a:pt x="0" y="3097"/>
                </a:lnTo>
                <a:cubicBezTo>
                  <a:pt x="0" y="3235"/>
                  <a:pt x="92" y="3328"/>
                  <a:pt x="231" y="3328"/>
                </a:cubicBezTo>
                <a:lnTo>
                  <a:pt x="5038" y="3328"/>
                </a:lnTo>
                <a:cubicBezTo>
                  <a:pt x="5176" y="3328"/>
                  <a:pt x="5269" y="3235"/>
                  <a:pt x="5269" y="3097"/>
                </a:cubicBezTo>
                <a:lnTo>
                  <a:pt x="5269" y="231"/>
                </a:lnTo>
                <a:cubicBezTo>
                  <a:pt x="5269" y="93"/>
                  <a:pt x="5176" y="0"/>
                  <a:pt x="50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0"/>
          <p:cNvSpPr/>
          <p:nvPr/>
        </p:nvSpPr>
        <p:spPr>
          <a:xfrm>
            <a:off x="4008042" y="3023985"/>
            <a:ext cx="48209" cy="50141"/>
          </a:xfrm>
          <a:custGeom>
            <a:rect b="b" l="l" r="r" t="t"/>
            <a:pathLst>
              <a:path extrusionOk="0" h="3606" w="3467">
                <a:moveTo>
                  <a:pt x="1757" y="1110"/>
                </a:moveTo>
                <a:cubicBezTo>
                  <a:pt x="2126" y="1110"/>
                  <a:pt x="2404" y="1433"/>
                  <a:pt x="2404" y="1803"/>
                </a:cubicBezTo>
                <a:cubicBezTo>
                  <a:pt x="2404" y="2173"/>
                  <a:pt x="2126" y="2496"/>
                  <a:pt x="1757" y="2496"/>
                </a:cubicBezTo>
                <a:cubicBezTo>
                  <a:pt x="1341" y="2496"/>
                  <a:pt x="1063" y="2173"/>
                  <a:pt x="1063" y="1803"/>
                </a:cubicBezTo>
                <a:cubicBezTo>
                  <a:pt x="1063" y="1433"/>
                  <a:pt x="1341" y="1110"/>
                  <a:pt x="1757" y="1110"/>
                </a:cubicBezTo>
                <a:close/>
                <a:moveTo>
                  <a:pt x="1248" y="1"/>
                </a:moveTo>
                <a:lnTo>
                  <a:pt x="1202" y="740"/>
                </a:lnTo>
                <a:lnTo>
                  <a:pt x="555" y="370"/>
                </a:lnTo>
                <a:lnTo>
                  <a:pt x="0" y="1156"/>
                </a:lnTo>
                <a:lnTo>
                  <a:pt x="740" y="1803"/>
                </a:lnTo>
                <a:lnTo>
                  <a:pt x="0" y="2450"/>
                </a:lnTo>
                <a:lnTo>
                  <a:pt x="555" y="3236"/>
                </a:lnTo>
                <a:lnTo>
                  <a:pt x="1202" y="2866"/>
                </a:lnTo>
                <a:lnTo>
                  <a:pt x="1248" y="3606"/>
                </a:lnTo>
                <a:lnTo>
                  <a:pt x="2219" y="3606"/>
                </a:lnTo>
                <a:lnTo>
                  <a:pt x="2311" y="2866"/>
                </a:lnTo>
                <a:lnTo>
                  <a:pt x="2912" y="3236"/>
                </a:lnTo>
                <a:lnTo>
                  <a:pt x="3467" y="2450"/>
                </a:lnTo>
                <a:lnTo>
                  <a:pt x="2727" y="1803"/>
                </a:lnTo>
                <a:lnTo>
                  <a:pt x="3467" y="1156"/>
                </a:lnTo>
                <a:lnTo>
                  <a:pt x="2912" y="370"/>
                </a:lnTo>
                <a:lnTo>
                  <a:pt x="2311" y="740"/>
                </a:lnTo>
                <a:lnTo>
                  <a:pt x="22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4035671" y="3023985"/>
            <a:ext cx="30869" cy="22512"/>
          </a:xfrm>
          <a:custGeom>
            <a:rect b="b" l="l" r="r" t="t"/>
            <a:pathLst>
              <a:path extrusionOk="0" h="1619" w="2220">
                <a:moveTo>
                  <a:pt x="1" y="1"/>
                </a:moveTo>
                <a:lnTo>
                  <a:pt x="1" y="1618"/>
                </a:lnTo>
                <a:lnTo>
                  <a:pt x="2219" y="1618"/>
                </a:lnTo>
                <a:lnTo>
                  <a:pt x="22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4042095" y="3029770"/>
            <a:ext cx="9010" cy="12222"/>
          </a:xfrm>
          <a:custGeom>
            <a:rect b="b" l="l" r="r" t="t"/>
            <a:pathLst>
              <a:path extrusionOk="0" h="879" w="648">
                <a:moveTo>
                  <a:pt x="1" y="1"/>
                </a:moveTo>
                <a:lnTo>
                  <a:pt x="1" y="879"/>
                </a:lnTo>
                <a:lnTo>
                  <a:pt x="93" y="879"/>
                </a:lnTo>
                <a:lnTo>
                  <a:pt x="93" y="463"/>
                </a:lnTo>
                <a:lnTo>
                  <a:pt x="509" y="463"/>
                </a:lnTo>
                <a:lnTo>
                  <a:pt x="509" y="879"/>
                </a:lnTo>
                <a:lnTo>
                  <a:pt x="648" y="879"/>
                </a:lnTo>
                <a:lnTo>
                  <a:pt x="648" y="1"/>
                </a:lnTo>
                <a:lnTo>
                  <a:pt x="509" y="1"/>
                </a:lnTo>
                <a:lnTo>
                  <a:pt x="509" y="370"/>
                </a:lnTo>
                <a:lnTo>
                  <a:pt x="93" y="370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4053664" y="3029770"/>
            <a:ext cx="10304" cy="12222"/>
          </a:xfrm>
          <a:custGeom>
            <a:rect b="b" l="l" r="r" t="t"/>
            <a:pathLst>
              <a:path extrusionOk="0" h="879" w="741">
                <a:moveTo>
                  <a:pt x="278" y="47"/>
                </a:moveTo>
                <a:cubicBezTo>
                  <a:pt x="509" y="47"/>
                  <a:pt x="602" y="185"/>
                  <a:pt x="602" y="417"/>
                </a:cubicBezTo>
                <a:cubicBezTo>
                  <a:pt x="602" y="648"/>
                  <a:pt x="463" y="786"/>
                  <a:pt x="232" y="786"/>
                </a:cubicBezTo>
                <a:lnTo>
                  <a:pt x="139" y="786"/>
                </a:lnTo>
                <a:lnTo>
                  <a:pt x="139" y="93"/>
                </a:lnTo>
                <a:cubicBezTo>
                  <a:pt x="139" y="93"/>
                  <a:pt x="186" y="47"/>
                  <a:pt x="278" y="47"/>
                </a:cubicBezTo>
                <a:close/>
                <a:moveTo>
                  <a:pt x="1" y="1"/>
                </a:moveTo>
                <a:lnTo>
                  <a:pt x="1" y="879"/>
                </a:lnTo>
                <a:lnTo>
                  <a:pt x="232" y="879"/>
                </a:lnTo>
                <a:cubicBezTo>
                  <a:pt x="371" y="879"/>
                  <a:pt x="509" y="832"/>
                  <a:pt x="602" y="740"/>
                </a:cubicBezTo>
                <a:cubicBezTo>
                  <a:pt x="694" y="648"/>
                  <a:pt x="740" y="555"/>
                  <a:pt x="740" y="417"/>
                </a:cubicBezTo>
                <a:cubicBezTo>
                  <a:pt x="740" y="278"/>
                  <a:pt x="694" y="139"/>
                  <a:pt x="602" y="93"/>
                </a:cubicBezTo>
                <a:cubicBezTo>
                  <a:pt x="555" y="1"/>
                  <a:pt x="417" y="1"/>
                  <a:pt x="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4113442" y="3020773"/>
            <a:ext cx="71347" cy="56566"/>
          </a:xfrm>
          <a:custGeom>
            <a:rect b="b" l="l" r="r" t="t"/>
            <a:pathLst>
              <a:path extrusionOk="0" h="4068" w="5131">
                <a:moveTo>
                  <a:pt x="4483" y="324"/>
                </a:moveTo>
                <a:cubicBezTo>
                  <a:pt x="4668" y="324"/>
                  <a:pt x="4807" y="463"/>
                  <a:pt x="4807" y="694"/>
                </a:cubicBezTo>
                <a:lnTo>
                  <a:pt x="4807" y="3421"/>
                </a:lnTo>
                <a:cubicBezTo>
                  <a:pt x="4807" y="3605"/>
                  <a:pt x="4668" y="3744"/>
                  <a:pt x="4483" y="3744"/>
                </a:cubicBezTo>
                <a:lnTo>
                  <a:pt x="647" y="3744"/>
                </a:lnTo>
                <a:cubicBezTo>
                  <a:pt x="462" y="3744"/>
                  <a:pt x="324" y="3605"/>
                  <a:pt x="324" y="3421"/>
                </a:cubicBezTo>
                <a:lnTo>
                  <a:pt x="324" y="694"/>
                </a:lnTo>
                <a:cubicBezTo>
                  <a:pt x="324" y="463"/>
                  <a:pt x="462" y="324"/>
                  <a:pt x="647" y="324"/>
                </a:cubicBezTo>
                <a:close/>
                <a:moveTo>
                  <a:pt x="647" y="1"/>
                </a:moveTo>
                <a:cubicBezTo>
                  <a:pt x="277" y="1"/>
                  <a:pt x="0" y="324"/>
                  <a:pt x="0" y="694"/>
                </a:cubicBezTo>
                <a:lnTo>
                  <a:pt x="0" y="3421"/>
                </a:lnTo>
                <a:cubicBezTo>
                  <a:pt x="0" y="3744"/>
                  <a:pt x="277" y="4068"/>
                  <a:pt x="647" y="4068"/>
                </a:cubicBezTo>
                <a:lnTo>
                  <a:pt x="4483" y="4068"/>
                </a:lnTo>
                <a:cubicBezTo>
                  <a:pt x="4853" y="4068"/>
                  <a:pt x="5130" y="3744"/>
                  <a:pt x="5130" y="3421"/>
                </a:cubicBezTo>
                <a:lnTo>
                  <a:pt x="5130" y="694"/>
                </a:lnTo>
                <a:cubicBezTo>
                  <a:pt x="5130" y="324"/>
                  <a:pt x="4853" y="1"/>
                  <a:pt x="4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4152000" y="3049056"/>
            <a:ext cx="22498" cy="17353"/>
          </a:xfrm>
          <a:custGeom>
            <a:rect b="b" l="l" r="r" t="t"/>
            <a:pathLst>
              <a:path extrusionOk="0" h="1248" w="1618">
                <a:moveTo>
                  <a:pt x="185" y="0"/>
                </a:moveTo>
                <a:cubicBezTo>
                  <a:pt x="93" y="0"/>
                  <a:pt x="0" y="93"/>
                  <a:pt x="0" y="185"/>
                </a:cubicBezTo>
                <a:lnTo>
                  <a:pt x="0" y="1109"/>
                </a:lnTo>
                <a:cubicBezTo>
                  <a:pt x="0" y="1202"/>
                  <a:pt x="93" y="1248"/>
                  <a:pt x="185" y="1248"/>
                </a:cubicBezTo>
                <a:lnTo>
                  <a:pt x="1433" y="1248"/>
                </a:lnTo>
                <a:cubicBezTo>
                  <a:pt x="1525" y="1248"/>
                  <a:pt x="1618" y="1202"/>
                  <a:pt x="1618" y="1109"/>
                </a:cubicBezTo>
                <a:lnTo>
                  <a:pt x="1618" y="185"/>
                </a:lnTo>
                <a:cubicBezTo>
                  <a:pt x="1618" y="93"/>
                  <a:pt x="1525" y="0"/>
                  <a:pt x="14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0"/>
          <p:cNvSpPr/>
          <p:nvPr/>
        </p:nvSpPr>
        <p:spPr>
          <a:xfrm>
            <a:off x="4351857" y="3020773"/>
            <a:ext cx="72000" cy="56566"/>
          </a:xfrm>
          <a:custGeom>
            <a:rect b="b" l="l" r="r" t="t"/>
            <a:pathLst>
              <a:path extrusionOk="0" h="4068" w="5178">
                <a:moveTo>
                  <a:pt x="694" y="1"/>
                </a:moveTo>
                <a:cubicBezTo>
                  <a:pt x="324" y="1"/>
                  <a:pt x="1" y="324"/>
                  <a:pt x="1" y="694"/>
                </a:cubicBezTo>
                <a:lnTo>
                  <a:pt x="324" y="694"/>
                </a:lnTo>
                <a:cubicBezTo>
                  <a:pt x="324" y="463"/>
                  <a:pt x="463" y="324"/>
                  <a:pt x="694" y="324"/>
                </a:cubicBezTo>
                <a:lnTo>
                  <a:pt x="4484" y="324"/>
                </a:lnTo>
                <a:cubicBezTo>
                  <a:pt x="4669" y="324"/>
                  <a:pt x="4854" y="463"/>
                  <a:pt x="4854" y="694"/>
                </a:cubicBezTo>
                <a:lnTo>
                  <a:pt x="4854" y="3421"/>
                </a:lnTo>
                <a:cubicBezTo>
                  <a:pt x="4854" y="3605"/>
                  <a:pt x="4669" y="3744"/>
                  <a:pt x="4484" y="3744"/>
                </a:cubicBezTo>
                <a:lnTo>
                  <a:pt x="3559" y="3744"/>
                </a:lnTo>
                <a:lnTo>
                  <a:pt x="3559" y="4068"/>
                </a:lnTo>
                <a:lnTo>
                  <a:pt x="4484" y="4068"/>
                </a:lnTo>
                <a:cubicBezTo>
                  <a:pt x="4854" y="4068"/>
                  <a:pt x="5177" y="3744"/>
                  <a:pt x="5177" y="3421"/>
                </a:cubicBezTo>
                <a:lnTo>
                  <a:pt x="5177" y="694"/>
                </a:lnTo>
                <a:cubicBezTo>
                  <a:pt x="5177" y="324"/>
                  <a:pt x="4854" y="1"/>
                  <a:pt x="44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4351857" y="3034915"/>
            <a:ext cx="41785" cy="41785"/>
          </a:xfrm>
          <a:custGeom>
            <a:rect b="b" l="l" r="r" t="t"/>
            <a:pathLst>
              <a:path extrusionOk="0" h="3005" w="3005">
                <a:moveTo>
                  <a:pt x="1" y="0"/>
                </a:moveTo>
                <a:lnTo>
                  <a:pt x="1" y="416"/>
                </a:lnTo>
                <a:cubicBezTo>
                  <a:pt x="1387" y="416"/>
                  <a:pt x="2543" y="1572"/>
                  <a:pt x="2543" y="3004"/>
                </a:cubicBezTo>
                <a:lnTo>
                  <a:pt x="3005" y="3004"/>
                </a:lnTo>
                <a:cubicBezTo>
                  <a:pt x="3005" y="1341"/>
                  <a:pt x="1665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4351857" y="3049056"/>
            <a:ext cx="27657" cy="27643"/>
          </a:xfrm>
          <a:custGeom>
            <a:rect b="b" l="l" r="r" t="t"/>
            <a:pathLst>
              <a:path extrusionOk="0" h="1988" w="1989">
                <a:moveTo>
                  <a:pt x="1" y="0"/>
                </a:moveTo>
                <a:lnTo>
                  <a:pt x="1" y="416"/>
                </a:lnTo>
                <a:cubicBezTo>
                  <a:pt x="833" y="416"/>
                  <a:pt x="1526" y="1109"/>
                  <a:pt x="1526" y="1987"/>
                </a:cubicBezTo>
                <a:lnTo>
                  <a:pt x="1988" y="1987"/>
                </a:lnTo>
                <a:cubicBezTo>
                  <a:pt x="1988" y="878"/>
                  <a:pt x="1110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0"/>
          <p:cNvSpPr/>
          <p:nvPr/>
        </p:nvSpPr>
        <p:spPr>
          <a:xfrm>
            <a:off x="4351857" y="3064477"/>
            <a:ext cx="11583" cy="12222"/>
          </a:xfrm>
          <a:custGeom>
            <a:rect b="b" l="l" r="r" t="t"/>
            <a:pathLst>
              <a:path extrusionOk="0" h="879" w="833">
                <a:moveTo>
                  <a:pt x="1" y="0"/>
                </a:moveTo>
                <a:lnTo>
                  <a:pt x="1" y="878"/>
                </a:lnTo>
                <a:lnTo>
                  <a:pt x="833" y="878"/>
                </a:lnTo>
                <a:cubicBezTo>
                  <a:pt x="833" y="416"/>
                  <a:pt x="463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4470105" y="3020134"/>
            <a:ext cx="25724" cy="25710"/>
          </a:xfrm>
          <a:custGeom>
            <a:rect b="b" l="l" r="r" t="t"/>
            <a:pathLst>
              <a:path extrusionOk="0" h="1849" w="185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572"/>
                </a:lnTo>
                <a:cubicBezTo>
                  <a:pt x="1" y="1710"/>
                  <a:pt x="93" y="1849"/>
                  <a:pt x="232" y="1849"/>
                </a:cubicBezTo>
                <a:cubicBezTo>
                  <a:pt x="370" y="1849"/>
                  <a:pt x="463" y="1710"/>
                  <a:pt x="463" y="1572"/>
                </a:cubicBezTo>
                <a:lnTo>
                  <a:pt x="463" y="462"/>
                </a:lnTo>
                <a:lnTo>
                  <a:pt x="1618" y="462"/>
                </a:lnTo>
                <a:cubicBezTo>
                  <a:pt x="1757" y="462"/>
                  <a:pt x="1849" y="324"/>
                  <a:pt x="1849" y="231"/>
                </a:cubicBezTo>
                <a:cubicBezTo>
                  <a:pt x="1849" y="93"/>
                  <a:pt x="1757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4500960" y="3020134"/>
            <a:ext cx="25710" cy="25710"/>
          </a:xfrm>
          <a:custGeom>
            <a:rect b="b" l="l" r="r" t="t"/>
            <a:pathLst>
              <a:path extrusionOk="0" h="1849" w="1849">
                <a:moveTo>
                  <a:pt x="231" y="0"/>
                </a:moveTo>
                <a:cubicBezTo>
                  <a:pt x="93" y="0"/>
                  <a:pt x="0" y="93"/>
                  <a:pt x="0" y="231"/>
                </a:cubicBezTo>
                <a:cubicBezTo>
                  <a:pt x="0" y="324"/>
                  <a:pt x="93" y="462"/>
                  <a:pt x="231" y="462"/>
                </a:cubicBezTo>
                <a:lnTo>
                  <a:pt x="1387" y="462"/>
                </a:lnTo>
                <a:lnTo>
                  <a:pt x="1387" y="1572"/>
                </a:lnTo>
                <a:cubicBezTo>
                  <a:pt x="1387" y="1710"/>
                  <a:pt x="1479" y="1849"/>
                  <a:pt x="1618" y="1849"/>
                </a:cubicBez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4500960" y="3052908"/>
            <a:ext cx="25710" cy="25724"/>
          </a:xfrm>
          <a:custGeom>
            <a:rect b="b" l="l" r="r" t="t"/>
            <a:pathLst>
              <a:path extrusionOk="0" h="1850" w="1849">
                <a:moveTo>
                  <a:pt x="1618" y="0"/>
                </a:moveTo>
                <a:cubicBezTo>
                  <a:pt x="1479" y="0"/>
                  <a:pt x="1387" y="93"/>
                  <a:pt x="1387" y="231"/>
                </a:cubicBezTo>
                <a:lnTo>
                  <a:pt x="1387" y="1341"/>
                </a:lnTo>
                <a:lnTo>
                  <a:pt x="231" y="1341"/>
                </a:lnTo>
                <a:cubicBezTo>
                  <a:pt x="93" y="1341"/>
                  <a:pt x="0" y="1479"/>
                  <a:pt x="0" y="1618"/>
                </a:cubicBezTo>
                <a:cubicBezTo>
                  <a:pt x="0" y="1710"/>
                  <a:pt x="93" y="1849"/>
                  <a:pt x="231" y="1849"/>
                </a:cubicBezTo>
                <a:lnTo>
                  <a:pt x="1618" y="1849"/>
                </a:lnTo>
                <a:cubicBezTo>
                  <a:pt x="1710" y="1849"/>
                  <a:pt x="1849" y="1710"/>
                  <a:pt x="1849" y="1618"/>
                </a:cubicBezTo>
                <a:lnTo>
                  <a:pt x="1849" y="231"/>
                </a:lnTo>
                <a:cubicBezTo>
                  <a:pt x="1849" y="93"/>
                  <a:pt x="1710" y="0"/>
                  <a:pt x="1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4470105" y="3052908"/>
            <a:ext cx="25724" cy="25724"/>
          </a:xfrm>
          <a:custGeom>
            <a:rect b="b" l="l" r="r" t="t"/>
            <a:pathLst>
              <a:path extrusionOk="0" h="1850" w="1850">
                <a:moveTo>
                  <a:pt x="232" y="0"/>
                </a:moveTo>
                <a:cubicBezTo>
                  <a:pt x="93" y="0"/>
                  <a:pt x="1" y="93"/>
                  <a:pt x="1" y="231"/>
                </a:cubicBezTo>
                <a:lnTo>
                  <a:pt x="1" y="1618"/>
                </a:lnTo>
                <a:cubicBezTo>
                  <a:pt x="1" y="1710"/>
                  <a:pt x="93" y="1849"/>
                  <a:pt x="232" y="1849"/>
                </a:cubicBezTo>
                <a:lnTo>
                  <a:pt x="1618" y="1849"/>
                </a:lnTo>
                <a:cubicBezTo>
                  <a:pt x="1757" y="1849"/>
                  <a:pt x="1849" y="1710"/>
                  <a:pt x="1849" y="1618"/>
                </a:cubicBezTo>
                <a:cubicBezTo>
                  <a:pt x="1849" y="1479"/>
                  <a:pt x="1757" y="1341"/>
                  <a:pt x="1618" y="1341"/>
                </a:cubicBezTo>
                <a:lnTo>
                  <a:pt x="463" y="1341"/>
                </a:lnTo>
                <a:lnTo>
                  <a:pt x="463" y="231"/>
                </a:lnTo>
                <a:cubicBezTo>
                  <a:pt x="463" y="93"/>
                  <a:pt x="370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3314613" y="3462925"/>
            <a:ext cx="12876" cy="44357"/>
          </a:xfrm>
          <a:custGeom>
            <a:rect b="b" l="l" r="r" t="t"/>
            <a:pathLst>
              <a:path extrusionOk="0" h="3190" w="926">
                <a:moveTo>
                  <a:pt x="1" y="0"/>
                </a:moveTo>
                <a:lnTo>
                  <a:pt x="1" y="2866"/>
                </a:lnTo>
                <a:lnTo>
                  <a:pt x="925" y="3189"/>
                </a:lnTo>
                <a:lnTo>
                  <a:pt x="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3331967" y="3441066"/>
            <a:ext cx="48862" cy="66216"/>
          </a:xfrm>
          <a:custGeom>
            <a:rect b="b" l="l" r="r" t="t"/>
            <a:pathLst>
              <a:path extrusionOk="0" h="4762" w="3514">
                <a:moveTo>
                  <a:pt x="1202" y="1"/>
                </a:moveTo>
                <a:lnTo>
                  <a:pt x="1" y="1572"/>
                </a:lnTo>
                <a:lnTo>
                  <a:pt x="1" y="4438"/>
                </a:lnTo>
                <a:lnTo>
                  <a:pt x="694" y="4761"/>
                </a:lnTo>
                <a:lnTo>
                  <a:pt x="2774" y="4761"/>
                </a:lnTo>
                <a:lnTo>
                  <a:pt x="3513" y="2635"/>
                </a:lnTo>
                <a:lnTo>
                  <a:pt x="3513" y="1572"/>
                </a:lnTo>
                <a:lnTo>
                  <a:pt x="1757" y="1572"/>
                </a:lnTo>
                <a:lnTo>
                  <a:pt x="1757" y="278"/>
                </a:lnTo>
                <a:lnTo>
                  <a:pt x="15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3650085" y="3441066"/>
            <a:ext cx="12862" cy="44357"/>
          </a:xfrm>
          <a:custGeom>
            <a:rect b="b" l="l" r="r" t="t"/>
            <a:pathLst>
              <a:path extrusionOk="0" h="3190" w="925">
                <a:moveTo>
                  <a:pt x="0" y="1"/>
                </a:moveTo>
                <a:lnTo>
                  <a:pt x="0" y="3190"/>
                </a:lnTo>
                <a:lnTo>
                  <a:pt x="925" y="3190"/>
                </a:lnTo>
                <a:lnTo>
                  <a:pt x="925" y="278"/>
                </a:lnTo>
                <a:lnTo>
                  <a:pt x="0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3597385" y="3441066"/>
            <a:ext cx="48209" cy="66216"/>
          </a:xfrm>
          <a:custGeom>
            <a:rect b="b" l="l" r="r" t="t"/>
            <a:pathLst>
              <a:path extrusionOk="0" h="4762" w="3467">
                <a:moveTo>
                  <a:pt x="694" y="1"/>
                </a:moveTo>
                <a:lnTo>
                  <a:pt x="1" y="2081"/>
                </a:lnTo>
                <a:lnTo>
                  <a:pt x="1" y="3190"/>
                </a:lnTo>
                <a:lnTo>
                  <a:pt x="1711" y="3190"/>
                </a:lnTo>
                <a:lnTo>
                  <a:pt x="1711" y="4484"/>
                </a:lnTo>
                <a:lnTo>
                  <a:pt x="1942" y="4761"/>
                </a:lnTo>
                <a:lnTo>
                  <a:pt x="2265" y="4761"/>
                </a:lnTo>
                <a:lnTo>
                  <a:pt x="3467" y="3190"/>
                </a:lnTo>
                <a:lnTo>
                  <a:pt x="3467" y="278"/>
                </a:lnTo>
                <a:lnTo>
                  <a:pt x="2774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3879504" y="3448783"/>
            <a:ext cx="61710" cy="50141"/>
          </a:xfrm>
          <a:custGeom>
            <a:rect b="b" l="l" r="r" t="t"/>
            <a:pathLst>
              <a:path extrusionOk="0" h="3606" w="4438">
                <a:moveTo>
                  <a:pt x="2497" y="0"/>
                </a:moveTo>
                <a:lnTo>
                  <a:pt x="2497" y="740"/>
                </a:lnTo>
                <a:cubicBezTo>
                  <a:pt x="2497" y="740"/>
                  <a:pt x="1249" y="1063"/>
                  <a:pt x="648" y="2034"/>
                </a:cubicBezTo>
                <a:cubicBezTo>
                  <a:pt x="509" y="2265"/>
                  <a:pt x="371" y="2542"/>
                  <a:pt x="278" y="2820"/>
                </a:cubicBezTo>
                <a:cubicBezTo>
                  <a:pt x="186" y="2958"/>
                  <a:pt x="140" y="3097"/>
                  <a:pt x="140" y="3236"/>
                </a:cubicBezTo>
                <a:cubicBezTo>
                  <a:pt x="93" y="3328"/>
                  <a:pt x="1" y="3605"/>
                  <a:pt x="1" y="3605"/>
                </a:cubicBezTo>
                <a:cubicBezTo>
                  <a:pt x="602" y="2820"/>
                  <a:pt x="1526" y="2219"/>
                  <a:pt x="2497" y="2034"/>
                </a:cubicBezTo>
                <a:lnTo>
                  <a:pt x="2497" y="2820"/>
                </a:lnTo>
                <a:lnTo>
                  <a:pt x="4438" y="1433"/>
                </a:lnTo>
                <a:lnTo>
                  <a:pt x="2497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4157785" y="3446211"/>
            <a:ext cx="44357" cy="5798"/>
          </a:xfrm>
          <a:custGeom>
            <a:rect b="b" l="l" r="r" t="t"/>
            <a:pathLst>
              <a:path extrusionOk="0" h="417" w="3190">
                <a:moveTo>
                  <a:pt x="0" y="0"/>
                </a:moveTo>
                <a:lnTo>
                  <a:pt x="0" y="416"/>
                </a:lnTo>
                <a:lnTo>
                  <a:pt x="3189" y="416"/>
                </a:lnTo>
                <a:lnTo>
                  <a:pt x="3189" y="0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4157785" y="3461631"/>
            <a:ext cx="44357" cy="5159"/>
          </a:xfrm>
          <a:custGeom>
            <a:rect b="b" l="l" r="r" t="t"/>
            <a:pathLst>
              <a:path extrusionOk="0" h="371" w="3190">
                <a:moveTo>
                  <a:pt x="0" y="1"/>
                </a:moveTo>
                <a:lnTo>
                  <a:pt x="0" y="370"/>
                </a:lnTo>
                <a:lnTo>
                  <a:pt x="3189" y="370"/>
                </a:lnTo>
                <a:lnTo>
                  <a:pt x="318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0"/>
          <p:cNvSpPr/>
          <p:nvPr/>
        </p:nvSpPr>
        <p:spPr>
          <a:xfrm>
            <a:off x="4157785" y="3479624"/>
            <a:ext cx="25710" cy="5159"/>
          </a:xfrm>
          <a:custGeom>
            <a:rect b="b" l="l" r="r" t="t"/>
            <a:pathLst>
              <a:path extrusionOk="0" h="371" w="1849">
                <a:moveTo>
                  <a:pt x="0" y="1"/>
                </a:moveTo>
                <a:lnTo>
                  <a:pt x="0" y="371"/>
                </a:lnTo>
                <a:lnTo>
                  <a:pt x="1849" y="371"/>
                </a:lnTo>
                <a:lnTo>
                  <a:pt x="1849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0"/>
          <p:cNvSpPr/>
          <p:nvPr/>
        </p:nvSpPr>
        <p:spPr>
          <a:xfrm>
            <a:off x="4191198" y="3479624"/>
            <a:ext cx="39852" cy="5159"/>
          </a:xfrm>
          <a:custGeom>
            <a:rect b="b" l="l" r="r" t="t"/>
            <a:pathLst>
              <a:path extrusionOk="0" h="371" w="2866">
                <a:moveTo>
                  <a:pt x="0" y="1"/>
                </a:moveTo>
                <a:lnTo>
                  <a:pt x="0" y="371"/>
                </a:lnTo>
                <a:lnTo>
                  <a:pt x="2866" y="371"/>
                </a:lnTo>
                <a:lnTo>
                  <a:pt x="286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0"/>
          <p:cNvSpPr/>
          <p:nvPr/>
        </p:nvSpPr>
        <p:spPr>
          <a:xfrm>
            <a:off x="4207912" y="3462271"/>
            <a:ext cx="5784" cy="39866"/>
          </a:xfrm>
          <a:custGeom>
            <a:rect b="b" l="l" r="r" t="t"/>
            <a:pathLst>
              <a:path extrusionOk="0" h="2867" w="416">
                <a:moveTo>
                  <a:pt x="0" y="1"/>
                </a:moveTo>
                <a:lnTo>
                  <a:pt x="0" y="2866"/>
                </a:lnTo>
                <a:lnTo>
                  <a:pt x="416" y="2866"/>
                </a:lnTo>
                <a:lnTo>
                  <a:pt x="416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/>
          <p:nvPr/>
        </p:nvSpPr>
        <p:spPr>
          <a:xfrm>
            <a:off x="4446967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324" y="0"/>
                  <a:pt x="1" y="277"/>
                  <a:pt x="1" y="601"/>
                </a:cubicBezTo>
                <a:cubicBezTo>
                  <a:pt x="1" y="971"/>
                  <a:pt x="324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4477822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7" y="0"/>
                </a:moveTo>
                <a:cubicBezTo>
                  <a:pt x="324" y="0"/>
                  <a:pt x="0" y="277"/>
                  <a:pt x="0" y="601"/>
                </a:cubicBezTo>
                <a:cubicBezTo>
                  <a:pt x="0" y="971"/>
                  <a:pt x="324" y="1248"/>
                  <a:pt x="647" y="1248"/>
                </a:cubicBezTo>
                <a:cubicBezTo>
                  <a:pt x="1017" y="1248"/>
                  <a:pt x="1294" y="971"/>
                  <a:pt x="1294" y="601"/>
                </a:cubicBezTo>
                <a:cubicBezTo>
                  <a:pt x="1294" y="277"/>
                  <a:pt x="1017" y="0"/>
                  <a:pt x="647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4508663" y="3465497"/>
            <a:ext cx="18007" cy="17353"/>
          </a:xfrm>
          <a:custGeom>
            <a:rect b="b" l="l" r="r" t="t"/>
            <a:pathLst>
              <a:path extrusionOk="0" h="1248" w="1295">
                <a:moveTo>
                  <a:pt x="648" y="0"/>
                </a:moveTo>
                <a:cubicBezTo>
                  <a:pt x="278" y="0"/>
                  <a:pt x="1" y="277"/>
                  <a:pt x="1" y="601"/>
                </a:cubicBezTo>
                <a:cubicBezTo>
                  <a:pt x="1" y="971"/>
                  <a:pt x="278" y="1248"/>
                  <a:pt x="648" y="1248"/>
                </a:cubicBezTo>
                <a:cubicBezTo>
                  <a:pt x="1018" y="1248"/>
                  <a:pt x="1295" y="971"/>
                  <a:pt x="1295" y="601"/>
                </a:cubicBezTo>
                <a:cubicBezTo>
                  <a:pt x="1295" y="277"/>
                  <a:pt x="1018" y="0"/>
                  <a:pt x="648" y="0"/>
                </a:cubicBez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669429" y="3657650"/>
            <a:ext cx="2997348" cy="5145"/>
          </a:xfrm>
          <a:custGeom>
            <a:rect b="b" l="l" r="r" t="t"/>
            <a:pathLst>
              <a:path extrusionOk="0" h="370" w="215559">
                <a:moveTo>
                  <a:pt x="0" y="0"/>
                </a:moveTo>
                <a:lnTo>
                  <a:pt x="0" y="370"/>
                </a:lnTo>
                <a:lnTo>
                  <a:pt x="215558" y="370"/>
                </a:lnTo>
                <a:lnTo>
                  <a:pt x="2155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669429" y="3766902"/>
            <a:ext cx="171602" cy="171602"/>
          </a:xfrm>
          <a:custGeom>
            <a:rect b="b" l="l" r="r" t="t"/>
            <a:pathLst>
              <a:path extrusionOk="0" h="12341" w="12341">
                <a:moveTo>
                  <a:pt x="6194" y="0"/>
                </a:moveTo>
                <a:cubicBezTo>
                  <a:pt x="2774" y="0"/>
                  <a:pt x="0" y="2773"/>
                  <a:pt x="0" y="6193"/>
                </a:cubicBezTo>
                <a:cubicBezTo>
                  <a:pt x="0" y="9567"/>
                  <a:pt x="2774" y="12340"/>
                  <a:pt x="6194" y="12340"/>
                </a:cubicBezTo>
                <a:cubicBezTo>
                  <a:pt x="9567" y="12340"/>
                  <a:pt x="12340" y="9567"/>
                  <a:pt x="12340" y="6193"/>
                </a:cubicBezTo>
                <a:cubicBezTo>
                  <a:pt x="12340" y="2773"/>
                  <a:pt x="9567" y="0"/>
                  <a:pt x="61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/>
          <p:nvPr/>
        </p:nvSpPr>
        <p:spPr>
          <a:xfrm>
            <a:off x="1729833" y="3793891"/>
            <a:ext cx="51435" cy="50781"/>
          </a:xfrm>
          <a:custGeom>
            <a:rect b="b" l="l" r="r" t="t"/>
            <a:pathLst>
              <a:path extrusionOk="0" h="3652" w="3699">
                <a:moveTo>
                  <a:pt x="1850" y="0"/>
                </a:moveTo>
                <a:cubicBezTo>
                  <a:pt x="833" y="0"/>
                  <a:pt x="1" y="832"/>
                  <a:pt x="1" y="1849"/>
                </a:cubicBezTo>
                <a:cubicBezTo>
                  <a:pt x="1" y="2866"/>
                  <a:pt x="833" y="3651"/>
                  <a:pt x="1850" y="3651"/>
                </a:cubicBezTo>
                <a:cubicBezTo>
                  <a:pt x="2866" y="3651"/>
                  <a:pt x="3698" y="2866"/>
                  <a:pt x="3698" y="1849"/>
                </a:cubicBezTo>
                <a:cubicBezTo>
                  <a:pt x="3698" y="832"/>
                  <a:pt x="2866" y="0"/>
                  <a:pt x="1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"/>
          <p:cNvSpPr/>
          <p:nvPr/>
        </p:nvSpPr>
        <p:spPr>
          <a:xfrm>
            <a:off x="1706709" y="3856867"/>
            <a:ext cx="97043" cy="43078"/>
          </a:xfrm>
          <a:custGeom>
            <a:rect b="b" l="l" r="r" t="t"/>
            <a:pathLst>
              <a:path extrusionOk="0" h="3098" w="6979">
                <a:moveTo>
                  <a:pt x="3513" y="0"/>
                </a:moveTo>
                <a:cubicBezTo>
                  <a:pt x="1710" y="0"/>
                  <a:pt x="231" y="1341"/>
                  <a:pt x="0" y="3097"/>
                </a:cubicBezTo>
                <a:lnTo>
                  <a:pt x="6979" y="3097"/>
                </a:lnTo>
                <a:cubicBezTo>
                  <a:pt x="6794" y="1341"/>
                  <a:pt x="5315" y="0"/>
                  <a:pt x="3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4034392" y="3781029"/>
            <a:ext cx="634958" cy="143333"/>
          </a:xfrm>
          <a:custGeom>
            <a:rect b="b" l="l" r="r" t="t"/>
            <a:pathLst>
              <a:path extrusionOk="0" h="10308" w="45664">
                <a:moveTo>
                  <a:pt x="878" y="1"/>
                </a:moveTo>
                <a:cubicBezTo>
                  <a:pt x="370" y="1"/>
                  <a:pt x="0" y="417"/>
                  <a:pt x="0" y="925"/>
                </a:cubicBezTo>
                <a:lnTo>
                  <a:pt x="0" y="9383"/>
                </a:lnTo>
                <a:cubicBezTo>
                  <a:pt x="0" y="9891"/>
                  <a:pt x="370" y="10307"/>
                  <a:pt x="878" y="10307"/>
                </a:cubicBezTo>
                <a:lnTo>
                  <a:pt x="44739" y="10307"/>
                </a:lnTo>
                <a:cubicBezTo>
                  <a:pt x="45247" y="10307"/>
                  <a:pt x="45663" y="9891"/>
                  <a:pt x="45663" y="9383"/>
                </a:cubicBezTo>
                <a:lnTo>
                  <a:pt x="45663" y="925"/>
                </a:lnTo>
                <a:cubicBezTo>
                  <a:pt x="45663" y="417"/>
                  <a:pt x="45247" y="1"/>
                  <a:pt x="447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3214358" y="3547745"/>
            <a:ext cx="266072" cy="5798"/>
          </a:xfrm>
          <a:custGeom>
            <a:rect b="b" l="l" r="r" t="t"/>
            <a:pathLst>
              <a:path extrusionOk="0" h="417" w="19135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3497130" y="3547745"/>
            <a:ext cx="266072" cy="5798"/>
          </a:xfrm>
          <a:custGeom>
            <a:rect b="b" l="l" r="r" t="t"/>
            <a:pathLst>
              <a:path extrusionOk="0" h="417" w="19135">
                <a:moveTo>
                  <a:pt x="1" y="1"/>
                </a:moveTo>
                <a:lnTo>
                  <a:pt x="1" y="417"/>
                </a:lnTo>
                <a:lnTo>
                  <a:pt x="19135" y="417"/>
                </a:lnTo>
                <a:lnTo>
                  <a:pt x="19135" y="1"/>
                </a:lnTo>
                <a:close/>
              </a:path>
            </a:pathLst>
          </a:custGeom>
          <a:solidFill>
            <a:srgbClr val="1B1464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2907822" y="2018876"/>
            <a:ext cx="520561" cy="520561"/>
          </a:xfrm>
          <a:custGeom>
            <a:rect b="b" l="l" r="r" t="t"/>
            <a:pathLst>
              <a:path extrusionOk="0" h="37437" w="37437">
                <a:moveTo>
                  <a:pt x="18718" y="0"/>
                </a:moveTo>
                <a:cubicBezTo>
                  <a:pt x="8366" y="0"/>
                  <a:pt x="0" y="8366"/>
                  <a:pt x="0" y="18719"/>
                </a:cubicBezTo>
                <a:cubicBezTo>
                  <a:pt x="0" y="29071"/>
                  <a:pt x="8366" y="37437"/>
                  <a:pt x="18718" y="37437"/>
                </a:cubicBezTo>
                <a:cubicBezTo>
                  <a:pt x="29071" y="37437"/>
                  <a:pt x="37436" y="29071"/>
                  <a:pt x="37436" y="18719"/>
                </a:cubicBezTo>
                <a:cubicBezTo>
                  <a:pt x="37436" y="8366"/>
                  <a:pt x="29071" y="0"/>
                  <a:pt x="18718" y="0"/>
                </a:cubicBezTo>
                <a:close/>
              </a:path>
            </a:pathLst>
          </a:custGeom>
          <a:solidFill>
            <a:srgbClr val="1B1464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3080050" y="2162181"/>
            <a:ext cx="234577" cy="234591"/>
          </a:xfrm>
          <a:custGeom>
            <a:rect b="b" l="l" r="r" t="t"/>
            <a:pathLst>
              <a:path extrusionOk="0" h="16871" w="16870">
                <a:moveTo>
                  <a:pt x="1" y="1"/>
                </a:moveTo>
                <a:lnTo>
                  <a:pt x="1" y="16870"/>
                </a:lnTo>
                <a:lnTo>
                  <a:pt x="16870" y="841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/>
        </p:nvSpPr>
        <p:spPr>
          <a:xfrm>
            <a:off x="3989175" y="3716338"/>
            <a:ext cx="7254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SUBSCRIBE </a:t>
            </a:r>
            <a:endParaRPr b="1" sz="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1" name="Google Shape;731;p50"/>
          <p:cNvSpPr txBox="1"/>
          <p:nvPr/>
        </p:nvSpPr>
        <p:spPr>
          <a:xfrm>
            <a:off x="1596825" y="32429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Getting started like a pro!</a:t>
            </a:r>
            <a:endParaRPr b="1"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1596825" y="3428750"/>
            <a:ext cx="1642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300 views</a:t>
            </a:r>
            <a:endParaRPr sz="500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1596825" y="3106047"/>
            <a:ext cx="1642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B1450"/>
                </a:solidFill>
                <a:latin typeface="Anaheim"/>
                <a:ea typeface="Anaheim"/>
                <a:cs typeface="Anaheim"/>
                <a:sym typeface="Anaheim"/>
              </a:rPr>
              <a:t>#OOP	#Java</a:t>
            </a:r>
            <a:endParaRPr b="1" sz="400">
              <a:solidFill>
                <a:srgbClr val="1B145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1803750" y="3689750"/>
            <a:ext cx="16422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Krillinator</a:t>
            </a:r>
            <a:endParaRPr b="1"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liberator</a:t>
            </a:r>
            <a:endParaRPr sz="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2223950" y="2926300"/>
            <a:ext cx="5442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0:50 / 2:50</a:t>
            </a:r>
            <a:endParaRPr b="1" sz="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36" name="Google Shape;7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0" y="1474950"/>
            <a:ext cx="2997350" cy="14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0"/>
          <p:cNvSpPr/>
          <p:nvPr/>
        </p:nvSpPr>
        <p:spPr>
          <a:xfrm rot="10800000">
            <a:off x="3818287" y="1175349"/>
            <a:ext cx="1809300" cy="4049400"/>
          </a:xfrm>
          <a:prstGeom prst="diagStripe">
            <a:avLst>
              <a:gd fmla="val 50000" name="adj"/>
            </a:avLst>
          </a:pr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0"/>
          <p:cNvSpPr/>
          <p:nvPr/>
        </p:nvSpPr>
        <p:spPr>
          <a:xfrm>
            <a:off x="3818200" y="1175378"/>
            <a:ext cx="1809300" cy="40494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 rot="10800000">
            <a:off x="1669750" y="927300"/>
            <a:ext cx="1993200" cy="42162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0"/>
          <p:cNvSpPr/>
          <p:nvPr/>
        </p:nvSpPr>
        <p:spPr>
          <a:xfrm>
            <a:off x="1669425" y="927350"/>
            <a:ext cx="1993200" cy="42162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50"/>
          <p:cNvPicPr preferRelativeResize="0"/>
          <p:nvPr/>
        </p:nvPicPr>
        <p:blipFill rotWithShape="1">
          <a:blip r:embed="rId4">
            <a:alphaModFix/>
          </a:blip>
          <a:srcRect b="8854" l="4194" r="4213" t="11228"/>
          <a:stretch/>
        </p:blipFill>
        <p:spPr>
          <a:xfrm>
            <a:off x="1339413" y="1062182"/>
            <a:ext cx="3963300" cy="345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42" name="Google Shape;742;p50"/>
          <p:cNvSpPr txBox="1"/>
          <p:nvPr/>
        </p:nvSpPr>
        <p:spPr>
          <a:xfrm>
            <a:off x="6473525" y="1062175"/>
            <a:ext cx="598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3 min</a:t>
            </a:r>
            <a:endParaRPr sz="44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43" name="Google Shape;743;p50"/>
          <p:cNvSpPr/>
          <p:nvPr/>
        </p:nvSpPr>
        <p:spPr>
          <a:xfrm flipH="1" rot="9849534">
            <a:off x="-148974" y="1659766"/>
            <a:ext cx="905592" cy="143405"/>
          </a:xfrm>
          <a:prstGeom prst="frame">
            <a:avLst>
              <a:gd fmla="val 12500" name="adj1"/>
            </a:avLst>
          </a:prstGeom>
          <a:solidFill>
            <a:srgbClr val="5F7D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p50"/>
          <p:cNvCxnSpPr>
            <a:stCxn id="743" idx="0"/>
          </p:cNvCxnSpPr>
          <p:nvPr/>
        </p:nvCxnSpPr>
        <p:spPr>
          <a:xfrm>
            <a:off x="323322" y="1800469"/>
            <a:ext cx="377700" cy="268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50"/>
          <p:cNvCxnSpPr/>
          <p:nvPr/>
        </p:nvCxnSpPr>
        <p:spPr>
          <a:xfrm>
            <a:off x="530272" y="1729844"/>
            <a:ext cx="269700" cy="269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50"/>
          <p:cNvCxnSpPr/>
          <p:nvPr/>
        </p:nvCxnSpPr>
        <p:spPr>
          <a:xfrm>
            <a:off x="-1203" y="1924069"/>
            <a:ext cx="216900" cy="288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0"/>
          <p:cNvCxnSpPr>
            <a:stCxn id="743" idx="1"/>
          </p:cNvCxnSpPr>
          <p:nvPr/>
        </p:nvCxnSpPr>
        <p:spPr>
          <a:xfrm>
            <a:off x="-131778" y="1855069"/>
            <a:ext cx="153300" cy="29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0"/>
          <p:cNvCxnSpPr/>
          <p:nvPr/>
        </p:nvCxnSpPr>
        <p:spPr>
          <a:xfrm>
            <a:off x="862650" y="2242875"/>
            <a:ext cx="64800" cy="73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50"/>
          <p:cNvCxnSpPr/>
          <p:nvPr/>
        </p:nvCxnSpPr>
        <p:spPr>
          <a:xfrm>
            <a:off x="970475" y="2404625"/>
            <a:ext cx="43200" cy="47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50"/>
          <p:cNvCxnSpPr/>
          <p:nvPr/>
        </p:nvCxnSpPr>
        <p:spPr>
          <a:xfrm flipH="1">
            <a:off x="690000" y="150950"/>
            <a:ext cx="647100" cy="51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50"/>
          <p:cNvCxnSpPr/>
          <p:nvPr/>
        </p:nvCxnSpPr>
        <p:spPr>
          <a:xfrm flipH="1">
            <a:off x="842350" y="420550"/>
            <a:ext cx="516300" cy="40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50"/>
          <p:cNvCxnSpPr/>
          <p:nvPr/>
        </p:nvCxnSpPr>
        <p:spPr>
          <a:xfrm flipH="1">
            <a:off x="765600" y="291150"/>
            <a:ext cx="571500" cy="44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1"/>
          <p:cNvSpPr/>
          <p:nvPr/>
        </p:nvSpPr>
        <p:spPr>
          <a:xfrm>
            <a:off x="1358098" y="455514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/>
          <p:nvPr/>
        </p:nvSpPr>
        <p:spPr>
          <a:xfrm>
            <a:off x="4199180" y="445724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/>
          <p:nvPr/>
        </p:nvSpPr>
        <p:spPr>
          <a:xfrm>
            <a:off x="508051" y="47450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1"/>
          <p:cNvSpPr/>
          <p:nvPr/>
        </p:nvSpPr>
        <p:spPr>
          <a:xfrm>
            <a:off x="7058853" y="453879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1"/>
          <p:cNvSpPr txBox="1"/>
          <p:nvPr>
            <p:ph idx="4294967295" type="title"/>
          </p:nvPr>
        </p:nvSpPr>
        <p:spPr>
          <a:xfrm>
            <a:off x="2844150" y="1240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Why Kotlin?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5" name="Google Shape;7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00" y="903645"/>
            <a:ext cx="7328190" cy="333621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1"/>
          <p:cNvSpPr txBox="1"/>
          <p:nvPr/>
        </p:nvSpPr>
        <p:spPr>
          <a:xfrm>
            <a:off x="850475" y="540000"/>
            <a:ext cx="58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Source: developer.android</a:t>
            </a:r>
            <a:r>
              <a:rPr lang="en" sz="1000">
                <a:latin typeface="Anaheim"/>
                <a:ea typeface="Anaheim"/>
                <a:cs typeface="Anaheim"/>
                <a:sym typeface="Anaheim"/>
              </a:rPr>
              <a:t> </a:t>
            </a:r>
            <a:endParaRPr sz="8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 Installation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3"/>
          <p:cNvSpPr/>
          <p:nvPr/>
        </p:nvSpPr>
        <p:spPr>
          <a:xfrm>
            <a:off x="895000" y="1186125"/>
            <a:ext cx="1617600" cy="1649700"/>
          </a:xfrm>
          <a:prstGeom prst="diagStripe">
            <a:avLst>
              <a:gd fmla="val 50000" name="adj"/>
            </a:avLst>
          </a:prstGeom>
          <a:solidFill>
            <a:srgbClr val="359F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895000" y="1848975"/>
            <a:ext cx="2103600" cy="2418600"/>
          </a:xfrm>
          <a:prstGeom prst="rtTriangle">
            <a:avLst/>
          </a:prstGeom>
          <a:solidFill>
            <a:srgbClr val="54A857"/>
          </a:solidFill>
          <a:ln cap="flat" cmpd="sng" w="28575">
            <a:solidFill>
              <a:srgbClr val="89CA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1273825" y="1848967"/>
            <a:ext cx="2307600" cy="2571000"/>
          </a:xfrm>
          <a:prstGeom prst="parallelogram">
            <a:avLst>
              <a:gd fmla="val 25000" name="adj"/>
            </a:avLst>
          </a:prstGeom>
          <a:solidFill>
            <a:srgbClr val="89CA78"/>
          </a:solidFill>
          <a:ln cap="flat" cmpd="sng" w="9525">
            <a:solidFill>
              <a:srgbClr val="54A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895000" y="1718150"/>
            <a:ext cx="2534100" cy="2571000"/>
          </a:xfrm>
          <a:prstGeom prst="parallelogram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Installation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8" name="Google Shape;788;p53"/>
          <p:cNvSpPr txBox="1"/>
          <p:nvPr/>
        </p:nvSpPr>
        <p:spPr>
          <a:xfrm>
            <a:off x="3473750" y="2296750"/>
            <a:ext cx="458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Instruktioner för installering</a:t>
            </a:r>
            <a:endParaRPr i="1" sz="16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https://developer.android.com/studio/install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9" name="Google Shape;7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950" y="1951800"/>
            <a:ext cx="2103699" cy="21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/>
          <p:nvPr/>
        </p:nvSpPr>
        <p:spPr>
          <a:xfrm>
            <a:off x="895000" y="1186125"/>
            <a:ext cx="1617600" cy="1649700"/>
          </a:xfrm>
          <a:prstGeom prst="diagStripe">
            <a:avLst>
              <a:gd fmla="val 50000" name="adj"/>
            </a:avLst>
          </a:prstGeom>
          <a:solidFill>
            <a:srgbClr val="359F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4"/>
          <p:cNvSpPr/>
          <p:nvPr/>
        </p:nvSpPr>
        <p:spPr>
          <a:xfrm>
            <a:off x="895000" y="1848975"/>
            <a:ext cx="2103600" cy="2418600"/>
          </a:xfrm>
          <a:prstGeom prst="rtTriangle">
            <a:avLst/>
          </a:prstGeom>
          <a:solidFill>
            <a:srgbClr val="54A857"/>
          </a:solidFill>
          <a:ln cap="flat" cmpd="sng" w="28575">
            <a:solidFill>
              <a:srgbClr val="89CA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4"/>
          <p:cNvSpPr/>
          <p:nvPr/>
        </p:nvSpPr>
        <p:spPr>
          <a:xfrm>
            <a:off x="1273825" y="1848967"/>
            <a:ext cx="2307600" cy="2571000"/>
          </a:xfrm>
          <a:prstGeom prst="parallelogram">
            <a:avLst>
              <a:gd fmla="val 25000" name="adj"/>
            </a:avLst>
          </a:prstGeom>
          <a:solidFill>
            <a:srgbClr val="89CA78"/>
          </a:solidFill>
          <a:ln cap="flat" cmpd="sng" w="9525">
            <a:solidFill>
              <a:srgbClr val="54A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4"/>
          <p:cNvSpPr/>
          <p:nvPr/>
        </p:nvSpPr>
        <p:spPr>
          <a:xfrm>
            <a:off x="895000" y="1718150"/>
            <a:ext cx="2534100" cy="2571000"/>
          </a:xfrm>
          <a:prstGeom prst="parallelogram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4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WINDOWS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6" name="Google Shape;806;p54"/>
          <p:cNvSpPr txBox="1"/>
          <p:nvPr/>
        </p:nvSpPr>
        <p:spPr>
          <a:xfrm>
            <a:off x="3473750" y="2296750"/>
            <a:ext cx="458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Instruktioner för installering</a:t>
            </a:r>
            <a:endParaRPr i="1" sz="16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https://developer.android.com/studio/install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07" name="Google Shape;8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950" y="1951800"/>
            <a:ext cx="2103699" cy="21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50" y="712771"/>
            <a:ext cx="7819699" cy="404247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4"/>
          <p:cNvSpPr txBox="1"/>
          <p:nvPr/>
        </p:nvSpPr>
        <p:spPr>
          <a:xfrm>
            <a:off x="808725" y="4714625"/>
            <a:ext cx="6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</a:rPr>
              <a:t>VIDEO: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6"/>
              </a:rPr>
              <a:t>https://developer.android.com/static/studio/videos/studio-install-windows.mp4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/>
          <p:nvPr/>
        </p:nvSpPr>
        <p:spPr>
          <a:xfrm>
            <a:off x="895000" y="1186125"/>
            <a:ext cx="1617600" cy="1649700"/>
          </a:xfrm>
          <a:prstGeom prst="diagStripe">
            <a:avLst>
              <a:gd fmla="val 50000" name="adj"/>
            </a:avLst>
          </a:prstGeom>
          <a:solidFill>
            <a:srgbClr val="359F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5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3" name="Google Shape;823;p55"/>
          <p:cNvSpPr txBox="1"/>
          <p:nvPr/>
        </p:nvSpPr>
        <p:spPr>
          <a:xfrm>
            <a:off x="3473750" y="2296750"/>
            <a:ext cx="458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Instruktioner för installering</a:t>
            </a:r>
            <a:endParaRPr i="1" sz="16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https://developer.android.com/studio/install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24" name="Google Shape;8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950" y="1951800"/>
            <a:ext cx="2103699" cy="21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23" y="1179762"/>
            <a:ext cx="8550163" cy="29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5"/>
          <p:cNvSpPr txBox="1"/>
          <p:nvPr/>
        </p:nvSpPr>
        <p:spPr>
          <a:xfrm>
            <a:off x="945113" y="4211938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</a:rPr>
              <a:t>VIDEO: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6"/>
              </a:rPr>
              <a:t>https://developer.android.com/static/studio/videos/studio-install-mac.mp4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Installation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39" name="Google Shape;8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175"/>
            <a:ext cx="8839199" cy="295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8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7" name="Google Shape;857;p58"/>
          <p:cNvSpPr txBox="1"/>
          <p:nvPr/>
        </p:nvSpPr>
        <p:spPr>
          <a:xfrm>
            <a:off x="825750" y="998150"/>
            <a:ext cx="74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A9999"/>
                </a:solidFill>
                <a:latin typeface="Overpass Mono"/>
                <a:ea typeface="Overpass Mono"/>
                <a:cs typeface="Overpass Mono"/>
                <a:sym typeface="Overpass Mono"/>
              </a:rPr>
              <a:t>Demonstrering sker inom OS: MAC, gränssnitt kan variera!</a:t>
            </a:r>
            <a:endParaRPr i="1">
              <a:solidFill>
                <a:srgbClr val="EA99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858" name="Google Shape;8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550750"/>
            <a:ext cx="3006920" cy="344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58"/>
          <p:cNvCxnSpPr/>
          <p:nvPr/>
        </p:nvCxnSpPr>
        <p:spPr>
          <a:xfrm rot="10800000">
            <a:off x="3697200" y="2861900"/>
            <a:ext cx="12324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58"/>
          <p:cNvSpPr txBox="1"/>
          <p:nvPr/>
        </p:nvSpPr>
        <p:spPr>
          <a:xfrm>
            <a:off x="5055625" y="2362950"/>
            <a:ext cx="258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För att redigera inställningar så går vi till </a:t>
            </a:r>
            <a:r>
              <a:rPr b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‘preferences’</a:t>
            </a:r>
            <a:endParaRPr b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På Windows brukar det ofta vara inom </a:t>
            </a:r>
            <a:r>
              <a:rPr b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‘File’</a:t>
            </a: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 -&gt; ‘</a:t>
            </a:r>
            <a:r>
              <a:rPr b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settings’</a:t>
            </a:r>
            <a:endParaRPr b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73" name="Google Shape;8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2661"/>
            <a:ext cx="9143999" cy="367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9"/>
          <p:cNvPicPr preferRelativeResize="0"/>
          <p:nvPr/>
        </p:nvPicPr>
        <p:blipFill rotWithShape="1">
          <a:blip r:embed="rId4">
            <a:alphaModFix/>
          </a:blip>
          <a:srcRect b="37934" l="38206" r="0" t="40922"/>
          <a:stretch/>
        </p:blipFill>
        <p:spPr>
          <a:xfrm>
            <a:off x="3353725" y="3986575"/>
            <a:ext cx="5650499" cy="83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59"/>
          <p:cNvCxnSpPr/>
          <p:nvPr/>
        </p:nvCxnSpPr>
        <p:spPr>
          <a:xfrm>
            <a:off x="6752750" y="3267325"/>
            <a:ext cx="74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59"/>
          <p:cNvCxnSpPr/>
          <p:nvPr/>
        </p:nvCxnSpPr>
        <p:spPr>
          <a:xfrm>
            <a:off x="6752750" y="4406238"/>
            <a:ext cx="74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p59"/>
          <p:cNvSpPr txBox="1"/>
          <p:nvPr/>
        </p:nvSpPr>
        <p:spPr>
          <a:xfrm>
            <a:off x="258500" y="987950"/>
            <a:ext cx="74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Plugins jag använder mig av: </a:t>
            </a:r>
            <a:r>
              <a:rPr i="1" lang="en">
                <a:solidFill>
                  <a:srgbClr val="89CA78"/>
                </a:solidFill>
                <a:latin typeface="Overpass Mono"/>
                <a:ea typeface="Overpass Mono"/>
                <a:cs typeface="Overpass Mono"/>
                <a:sym typeface="Overpass Mono"/>
              </a:rPr>
              <a:t>‘Rainbow Brackets’</a:t>
            </a:r>
            <a:r>
              <a:rPr i="1"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i="1" lang="en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‘One Dark Theme’</a:t>
            </a:r>
            <a:endParaRPr i="1">
              <a:solidFill>
                <a:srgbClr val="D55FDE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1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93" name="Google Shape;8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23" y="712775"/>
            <a:ext cx="7209952" cy="4125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61"/>
          <p:cNvCxnSpPr/>
          <p:nvPr/>
        </p:nvCxnSpPr>
        <p:spPr>
          <a:xfrm flipH="1" rot="10800000">
            <a:off x="1940950" y="2803575"/>
            <a:ext cx="157440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2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AVD Installation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7" name="Google Shape;9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50" y="0"/>
            <a:ext cx="68199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62"/>
          <p:cNvCxnSpPr/>
          <p:nvPr/>
        </p:nvCxnSpPr>
        <p:spPr>
          <a:xfrm flipH="1">
            <a:off x="3375050" y="571500"/>
            <a:ext cx="9705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62"/>
          <p:cNvSpPr txBox="1"/>
          <p:nvPr/>
        </p:nvSpPr>
        <p:spPr>
          <a:xfrm>
            <a:off x="4453500" y="339900"/>
            <a:ext cx="46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Namnge projektet!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10" name="Google Shape;910;p62"/>
          <p:cNvCxnSpPr/>
          <p:nvPr/>
        </p:nvCxnSpPr>
        <p:spPr>
          <a:xfrm rot="10800000">
            <a:off x="2879175" y="2167350"/>
            <a:ext cx="3364200" cy="9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62"/>
          <p:cNvSpPr txBox="1"/>
          <p:nvPr/>
        </p:nvSpPr>
        <p:spPr>
          <a:xfrm>
            <a:off x="6318850" y="3105500"/>
            <a:ext cx="148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Verifiera att det står med Kotlin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12" name="Google Shape;912;p62"/>
          <p:cNvCxnSpPr>
            <a:stCxn id="911" idx="2"/>
          </p:cNvCxnSpPr>
          <p:nvPr/>
        </p:nvCxnSpPr>
        <p:spPr>
          <a:xfrm>
            <a:off x="7062850" y="3721100"/>
            <a:ext cx="463800" cy="11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3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5" name="Google Shape;925;p63"/>
          <p:cNvSpPr txBox="1"/>
          <p:nvPr/>
        </p:nvSpPr>
        <p:spPr>
          <a:xfrm>
            <a:off x="1768425" y="1595875"/>
            <a:ext cx="62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Första gången ni gör detta så kommer det att ta en stund för projektet att installera moduler och dependencies. 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Detta sker enbart en gång!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26" name="Google Shape;926;p63"/>
          <p:cNvPicPr preferRelativeResize="0"/>
          <p:nvPr/>
        </p:nvPicPr>
        <p:blipFill rotWithShape="1">
          <a:blip r:embed="rId3">
            <a:alphaModFix/>
          </a:blip>
          <a:srcRect b="15411" l="0" r="0" t="0"/>
          <a:stretch/>
        </p:blipFill>
        <p:spPr>
          <a:xfrm>
            <a:off x="3775875" y="2794975"/>
            <a:ext cx="2196000" cy="1857600"/>
          </a:xfrm>
          <a:prstGeom prst="cube">
            <a:avLst>
              <a:gd fmla="val 568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Kursplan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4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9" name="Google Shape;939;p64"/>
          <p:cNvSpPr txBox="1"/>
          <p:nvPr/>
        </p:nvSpPr>
        <p:spPr>
          <a:xfrm>
            <a:off x="1466550" y="1270375"/>
            <a:ext cx="621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TIPS!</a:t>
            </a:r>
            <a:endParaRPr sz="23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40" name="Google Shape;940;p64"/>
          <p:cNvPicPr preferRelativeResize="0"/>
          <p:nvPr/>
        </p:nvPicPr>
        <p:blipFill rotWithShape="1">
          <a:blip r:embed="rId3">
            <a:alphaModFix/>
          </a:blip>
          <a:srcRect b="0" l="4434" r="0" t="6200"/>
          <a:stretch/>
        </p:blipFill>
        <p:spPr>
          <a:xfrm>
            <a:off x="1065000" y="1864824"/>
            <a:ext cx="7014000" cy="1472700"/>
          </a:xfrm>
          <a:prstGeom prst="cube">
            <a:avLst>
              <a:gd fmla="val 5763" name="adj"/>
            </a:avLst>
          </a:prstGeom>
          <a:noFill/>
          <a:ln>
            <a:noFill/>
          </a:ln>
        </p:spPr>
      </p:pic>
      <p:cxnSp>
        <p:nvCxnSpPr>
          <p:cNvPr id="941" name="Google Shape;941;p64"/>
          <p:cNvCxnSpPr/>
          <p:nvPr/>
        </p:nvCxnSpPr>
        <p:spPr>
          <a:xfrm rot="10800000">
            <a:off x="2563825" y="3157375"/>
            <a:ext cx="776400" cy="776400"/>
          </a:xfrm>
          <a:prstGeom prst="straightConnector1">
            <a:avLst/>
          </a:prstGeom>
          <a:noFill/>
          <a:ln cap="flat" cmpd="sng" w="28575">
            <a:solidFill>
              <a:srgbClr val="61A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64"/>
          <p:cNvSpPr txBox="1"/>
          <p:nvPr/>
        </p:nvSpPr>
        <p:spPr>
          <a:xfrm>
            <a:off x="3469625" y="3621075"/>
            <a:ext cx="387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Om denna ruta visas upp, följ rekommendationerna och applicera dem - starta sedan om applikation! 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Projekt Struktur</a:t>
            </a:r>
            <a:endParaRPr sz="2600">
              <a:solidFill>
                <a:schemeClr val="dk2"/>
              </a:solidFill>
            </a:endParaRPr>
          </a:p>
        </p:txBody>
      </p:sp>
      <p:grpSp>
        <p:nvGrpSpPr>
          <p:cNvPr id="955" name="Google Shape;955;p65"/>
          <p:cNvGrpSpPr/>
          <p:nvPr/>
        </p:nvGrpSpPr>
        <p:grpSpPr>
          <a:xfrm>
            <a:off x="2291677" y="1417317"/>
            <a:ext cx="5926016" cy="2784941"/>
            <a:chOff x="-427311" y="839825"/>
            <a:chExt cx="8371261" cy="3905400"/>
          </a:xfrm>
        </p:grpSpPr>
        <p:pic>
          <p:nvPicPr>
            <p:cNvPr id="956" name="Google Shape;956;p65"/>
            <p:cNvPicPr preferRelativeResize="0"/>
            <p:nvPr/>
          </p:nvPicPr>
          <p:blipFill rotWithShape="1">
            <a:blip r:embed="rId3">
              <a:alphaModFix/>
            </a:blip>
            <a:srcRect b="0" l="2353" r="0" t="0"/>
            <a:stretch/>
          </p:blipFill>
          <p:spPr>
            <a:xfrm>
              <a:off x="1358650" y="839825"/>
              <a:ext cx="6585300" cy="3905400"/>
            </a:xfrm>
            <a:prstGeom prst="cube">
              <a:avLst>
                <a:gd fmla="val 3345" name="adj"/>
              </a:avLst>
            </a:prstGeom>
            <a:noFill/>
            <a:ln>
              <a:noFill/>
            </a:ln>
          </p:spPr>
        </p:pic>
        <p:cxnSp>
          <p:nvCxnSpPr>
            <p:cNvPr id="957" name="Google Shape;957;p65"/>
            <p:cNvCxnSpPr/>
            <p:nvPr/>
          </p:nvCxnSpPr>
          <p:spPr>
            <a:xfrm>
              <a:off x="1391000" y="3763275"/>
              <a:ext cx="127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65"/>
            <p:cNvSpPr txBox="1"/>
            <p:nvPr/>
          </p:nvSpPr>
          <p:spPr>
            <a:xfrm>
              <a:off x="-427311" y="3482628"/>
              <a:ext cx="17859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2"/>
                  </a:solidFill>
                  <a:latin typeface="Anaheim"/>
                  <a:ea typeface="Anaheim"/>
                  <a:cs typeface="Anaheim"/>
                  <a:sym typeface="Anaheim"/>
                </a:rPr>
                <a:t>Navigera Hit</a:t>
              </a:r>
              <a:endParaRPr i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959" name="Google Shape;959;p65"/>
          <p:cNvSpPr txBox="1"/>
          <p:nvPr/>
        </p:nvSpPr>
        <p:spPr>
          <a:xfrm>
            <a:off x="224075" y="1283325"/>
            <a:ext cx="3137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“Varför existerar 3 likadana paket?”</a:t>
            </a:r>
            <a:endParaRPr i="1" sz="13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#1 Source Code - </a:t>
            </a:r>
            <a:r>
              <a:rPr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Kotlin filer för:</a:t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Activities, Services, broadcast receivers, content providers, models, utilities etc..</a:t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#2 AndroidTest - ‘</a:t>
            </a:r>
            <a:r>
              <a:rPr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instrumented tests’ </a:t>
            </a:r>
            <a:r>
              <a:rPr lang="en" sz="13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Source: What is instrumented tests?</a:t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#3 Test - </a:t>
            </a:r>
            <a:r>
              <a:rPr lang="en" sz="13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‘test’ för enhetstester med JUnit</a:t>
            </a:r>
            <a:endParaRPr sz="13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6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Programmering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/ Emulator</a:t>
            </a:r>
            <a:endParaRPr/>
          </a:p>
        </p:txBody>
      </p:sp>
      <p:sp>
        <p:nvSpPr>
          <p:cNvPr id="965" name="Google Shape;965;p66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Kotlin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Jämförelser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8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977" name="Google Shape;977;p68"/>
          <p:cNvSpPr txBox="1"/>
          <p:nvPr>
            <p:ph idx="4294967295" type="subTitle"/>
          </p:nvPr>
        </p:nvSpPr>
        <p:spPr>
          <a:xfrm flipH="1">
            <a:off x="870550" y="311770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Kotlin &amp; Java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8" name="Google Shape;978;p68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Console Log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979" name="Google Shape;979;p68"/>
          <p:cNvSpPr txBox="1"/>
          <p:nvPr>
            <p:ph idx="4294967295" type="subTitle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Hur loggar vi resultat för debugging?</a:t>
            </a:r>
            <a:endParaRPr sz="1300"/>
          </a:p>
        </p:txBody>
      </p:sp>
      <p:sp>
        <p:nvSpPr>
          <p:cNvPr id="980" name="Google Shape;980;p68"/>
          <p:cNvSpPr txBox="1"/>
          <p:nvPr>
            <p:ph idx="4294967295" type="ctrTitle"/>
          </p:nvPr>
        </p:nvSpPr>
        <p:spPr>
          <a:xfrm flipH="1">
            <a:off x="5340600" y="2180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Metod / Function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981" name="Google Shape;981;p68"/>
          <p:cNvSpPr txBox="1"/>
          <p:nvPr>
            <p:ph idx="4294967295" type="subTitle"/>
          </p:nvPr>
        </p:nvSpPr>
        <p:spPr>
          <a:xfrm flipH="1">
            <a:off x="5339475" y="2465100"/>
            <a:ext cx="26988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Vilka skillnader finns på metoder?</a:t>
            </a:r>
            <a:endParaRPr sz="1300"/>
          </a:p>
        </p:txBody>
      </p:sp>
      <p:sp>
        <p:nvSpPr>
          <p:cNvPr id="982" name="Google Shape;982;p68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Variabler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983" name="Google Shape;983;p68"/>
          <p:cNvSpPr txBox="1"/>
          <p:nvPr>
            <p:ph idx="4294967295" type="subTitle"/>
          </p:nvPr>
        </p:nvSpPr>
        <p:spPr>
          <a:xfrm flipH="1">
            <a:off x="5339400" y="3382100"/>
            <a:ext cx="34299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Hur definierar vi variabler, är detta typsäkert? </a:t>
            </a:r>
            <a:endParaRPr sz="1300"/>
          </a:p>
        </p:txBody>
      </p:sp>
      <p:sp>
        <p:nvSpPr>
          <p:cNvPr id="984" name="Google Shape;984;p68"/>
          <p:cNvSpPr txBox="1"/>
          <p:nvPr>
            <p:ph idx="4294967295" type="subTitle"/>
          </p:nvPr>
        </p:nvSpPr>
        <p:spPr>
          <a:xfrm flipH="1">
            <a:off x="5339400" y="4238150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Hur kan vi enkelt komma igång med tester?</a:t>
            </a:r>
            <a:endParaRPr sz="1300"/>
          </a:p>
        </p:txBody>
      </p:sp>
      <p:sp>
        <p:nvSpPr>
          <p:cNvPr id="985" name="Google Shape;985;p68"/>
          <p:cNvSpPr txBox="1"/>
          <p:nvPr>
            <p:ph idx="4294967295" type="ctrTitle"/>
          </p:nvPr>
        </p:nvSpPr>
        <p:spPr>
          <a:xfrm flipH="1">
            <a:off x="5340675" y="395355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Unit Test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986" name="Google Shape;986;p68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8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Android Studio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8" name="Google Shape;988;p68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8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8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8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8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8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8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8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8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68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8" name="Google Shape;998;p68"/>
          <p:cNvCxnSpPr/>
          <p:nvPr/>
        </p:nvCxnSpPr>
        <p:spPr>
          <a:xfrm flipH="1" rot="10800000">
            <a:off x="3351874" y="24552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9" name="Google Shape;999;p68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00" name="Google Shape;1000;p68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9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Arial"/>
                <a:ea typeface="Arial"/>
                <a:cs typeface="Arial"/>
                <a:sym typeface="Arial"/>
              </a:rPr>
              <a:t>Mindre syntax</a:t>
            </a:r>
            <a:endParaRPr sz="1100">
              <a:solidFill>
                <a:srgbClr val="89CA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Arial"/>
                <a:ea typeface="Arial"/>
                <a:cs typeface="Arial"/>
                <a:sym typeface="Arial"/>
              </a:rPr>
              <a:t>Inga semikolon</a:t>
            </a:r>
            <a:endParaRPr sz="1100">
              <a:solidFill>
                <a:srgbClr val="89CA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Denna funktion loggar i konsolen “Hello, World!”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etta bör inte vara något som är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förvånansvärt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men vi börjar enkelt!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9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Debugging</a:t>
            </a:r>
            <a:endParaRPr sz="2500"/>
          </a:p>
        </p:txBody>
      </p:sp>
      <p:sp>
        <p:nvSpPr>
          <p:cNvPr id="1007" name="Google Shape;1007;p69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9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9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9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9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9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9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9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9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9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9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9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9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9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9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9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9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Print</a:t>
            </a: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025" name="Google Shape;1025;p69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// JAVA SYNTAX</a:t>
            </a:r>
            <a:endParaRPr sz="12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Variabler</a:t>
            </a:r>
            <a:endParaRPr/>
          </a:p>
        </p:txBody>
      </p:sp>
      <p:sp>
        <p:nvSpPr>
          <p:cNvPr id="1032" name="Google Shape;1032;p70"/>
          <p:cNvSpPr txBox="1"/>
          <p:nvPr>
            <p:ph idx="4294967295" type="subTitle"/>
          </p:nvPr>
        </p:nvSpPr>
        <p:spPr>
          <a:xfrm flipH="1">
            <a:off x="870550" y="3117700"/>
            <a:ext cx="2435700" cy="44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Kotlin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3" name="Google Shape;1033;p70"/>
          <p:cNvSpPr txBox="1"/>
          <p:nvPr>
            <p:ph idx="4294967295" type="ctrTitle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Int, String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34" name="Google Shape;1034;p70"/>
          <p:cNvSpPr txBox="1"/>
          <p:nvPr>
            <p:ph idx="4294967295" type="subTitle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Vi börjar med en versal, till skillnad från Java som kör små bokstäver!</a:t>
            </a:r>
            <a:endParaRPr sz="1300"/>
          </a:p>
        </p:txBody>
      </p:sp>
      <p:sp>
        <p:nvSpPr>
          <p:cNvPr id="1035" name="Google Shape;1035;p70"/>
          <p:cNvSpPr txBox="1"/>
          <p:nvPr>
            <p:ph idx="4294967295" type="ctrTitle"/>
          </p:nvPr>
        </p:nvSpPr>
        <p:spPr>
          <a:xfrm flipH="1">
            <a:off x="5340600" y="2180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Arrayer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36" name="Google Shape;1036;p70"/>
          <p:cNvSpPr txBox="1"/>
          <p:nvPr>
            <p:ph idx="4294967295" type="subTitle"/>
          </p:nvPr>
        </p:nvSpPr>
        <p:spPr>
          <a:xfrm flipH="1">
            <a:off x="5339475" y="2465100"/>
            <a:ext cx="30429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Här kan vi specificera datatypen för en array med IntArray, BooleanArray etc..</a:t>
            </a:r>
            <a:endParaRPr sz="1300"/>
          </a:p>
        </p:txBody>
      </p:sp>
      <p:sp>
        <p:nvSpPr>
          <p:cNvPr id="1037" name="Google Shape;1037;p70"/>
          <p:cNvSpPr txBox="1"/>
          <p:nvPr>
            <p:ph idx="4294967295" type="ctrTitle"/>
          </p:nvPr>
        </p:nvSpPr>
        <p:spPr>
          <a:xfrm flipH="1">
            <a:off x="5339525" y="3097500"/>
            <a:ext cx="34299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Variabler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38" name="Google Shape;1038;p70"/>
          <p:cNvSpPr txBox="1"/>
          <p:nvPr>
            <p:ph idx="4294967295" type="subTitle"/>
          </p:nvPr>
        </p:nvSpPr>
        <p:spPr>
          <a:xfrm flipH="1">
            <a:off x="5339400" y="3382100"/>
            <a:ext cx="34299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Vi definierar variabler med nyckelorden: </a:t>
            </a:r>
            <a:br>
              <a:rPr lang="en" sz="1300"/>
            </a:br>
            <a:r>
              <a:rPr lang="en" sz="1300"/>
              <a:t>v</a:t>
            </a:r>
            <a:r>
              <a:rPr lang="en" sz="1300"/>
              <a:t>ar &amp; val</a:t>
            </a:r>
            <a:endParaRPr sz="1300"/>
          </a:p>
        </p:txBody>
      </p:sp>
      <p:sp>
        <p:nvSpPr>
          <p:cNvPr id="1039" name="Google Shape;1039;p70"/>
          <p:cNvSpPr txBox="1"/>
          <p:nvPr>
            <p:ph idx="4294967295" type="subTitle"/>
          </p:nvPr>
        </p:nvSpPr>
        <p:spPr>
          <a:xfrm flipH="1">
            <a:off x="5339400" y="4238150"/>
            <a:ext cx="3084600" cy="274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Varje gång vi ska definiera en datatyp för variabler, så skriver vi:</a:t>
            </a:r>
            <a:br>
              <a:rPr lang="en" sz="1300"/>
            </a:br>
            <a:r>
              <a:rPr lang="en" sz="1300">
                <a:solidFill>
                  <a:srgbClr val="D55FDE"/>
                </a:solidFill>
              </a:rPr>
              <a:t>var</a:t>
            </a:r>
            <a:r>
              <a:rPr lang="en" sz="1300"/>
              <a:t> </a:t>
            </a:r>
            <a:r>
              <a:rPr lang="en" sz="1300">
                <a:solidFill>
                  <a:srgbClr val="BBBBBB"/>
                </a:solidFill>
              </a:rPr>
              <a:t>‘name’</a:t>
            </a:r>
            <a:r>
              <a:rPr lang="en" sz="1300"/>
              <a:t> : ‘</a:t>
            </a:r>
            <a:r>
              <a:rPr lang="en" sz="1300">
                <a:solidFill>
                  <a:srgbClr val="FFC66D"/>
                </a:solidFill>
              </a:rPr>
              <a:t>datatype</a:t>
            </a:r>
            <a:r>
              <a:rPr lang="en" sz="1300"/>
              <a:t>’ = </a:t>
            </a:r>
            <a:r>
              <a:rPr lang="en" sz="1300">
                <a:solidFill>
                  <a:srgbClr val="CC7832"/>
                </a:solidFill>
              </a:rPr>
              <a:t>value</a:t>
            </a:r>
            <a:endParaRPr sz="1300">
              <a:solidFill>
                <a:srgbClr val="CC7832"/>
              </a:solidFill>
            </a:endParaRPr>
          </a:p>
        </p:txBody>
      </p:sp>
      <p:sp>
        <p:nvSpPr>
          <p:cNvPr id="1040" name="Google Shape;1040;p70"/>
          <p:cNvSpPr txBox="1"/>
          <p:nvPr>
            <p:ph idx="4294967295" type="ctrTitle"/>
          </p:nvPr>
        </p:nvSpPr>
        <p:spPr>
          <a:xfrm flipH="1">
            <a:off x="5340675" y="3953551"/>
            <a:ext cx="2697600" cy="27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Datatyper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041" name="Google Shape;1041;p70"/>
          <p:cNvSpPr/>
          <p:nvPr/>
        </p:nvSpPr>
        <p:spPr>
          <a:xfrm>
            <a:off x="-820075" y="2582000"/>
            <a:ext cx="1785055" cy="18875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>
            <p:ph idx="4294967295" type="ctrTitle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Android Studio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43" name="Google Shape;1043;p70"/>
          <p:cNvSpPr/>
          <p:nvPr/>
        </p:nvSpPr>
        <p:spPr>
          <a:xfrm flipH="1">
            <a:off x="1165475" y="3815600"/>
            <a:ext cx="2338825" cy="133867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0"/>
          <p:cNvSpPr/>
          <p:nvPr/>
        </p:nvSpPr>
        <p:spPr>
          <a:xfrm flipH="1">
            <a:off x="5547" y="3815594"/>
            <a:ext cx="1159929" cy="133888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0"/>
          <p:cNvSpPr/>
          <p:nvPr/>
        </p:nvSpPr>
        <p:spPr>
          <a:xfrm flipH="1">
            <a:off x="1198787" y="4037295"/>
            <a:ext cx="1710487" cy="133888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0"/>
          <p:cNvSpPr/>
          <p:nvPr/>
        </p:nvSpPr>
        <p:spPr>
          <a:xfrm flipH="1">
            <a:off x="1198748" y="4037295"/>
            <a:ext cx="497168" cy="133888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0"/>
          <p:cNvSpPr/>
          <p:nvPr/>
        </p:nvSpPr>
        <p:spPr>
          <a:xfrm flipH="1">
            <a:off x="5528" y="4037295"/>
            <a:ext cx="579973" cy="133888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0"/>
          <p:cNvSpPr/>
          <p:nvPr/>
        </p:nvSpPr>
        <p:spPr>
          <a:xfrm flipH="1">
            <a:off x="933694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/>
          <p:nvPr/>
        </p:nvSpPr>
        <p:spPr>
          <a:xfrm flipH="1">
            <a:off x="720898" y="4037295"/>
            <a:ext cx="133888" cy="133888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0"/>
          <p:cNvSpPr/>
          <p:nvPr/>
        </p:nvSpPr>
        <p:spPr>
          <a:xfrm flipH="1">
            <a:off x="5514" y="4258997"/>
            <a:ext cx="133872" cy="133888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0"/>
          <p:cNvSpPr/>
          <p:nvPr/>
        </p:nvSpPr>
        <p:spPr>
          <a:xfrm flipH="1">
            <a:off x="246973" y="4258997"/>
            <a:ext cx="1367312" cy="133888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70"/>
          <p:cNvCxnSpPr/>
          <p:nvPr/>
        </p:nvCxnSpPr>
        <p:spPr>
          <a:xfrm flipH="1" rot="10800000">
            <a:off x="3351874" y="1570575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3" name="Google Shape;1053;p70"/>
          <p:cNvCxnSpPr/>
          <p:nvPr/>
        </p:nvCxnSpPr>
        <p:spPr>
          <a:xfrm flipH="1" rot="10800000">
            <a:off x="3351874" y="24552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4" name="Google Shape;1054;p70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55" name="Google Shape;1055;p70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1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Inom Kotlin, skriver vi datatypen på höger sida av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namn deklaration. Märk av att vi har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kolon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som symboliserar datatypen.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= final / const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= Generell variable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För att tilldela ett nytt värde skriver vi bara: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namnet på variabeln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 nytt värde</a:t>
            </a:r>
            <a:endParaRPr sz="1100">
              <a:solidFill>
                <a:srgbClr val="D19A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71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Debugging</a:t>
            </a:r>
            <a:endParaRPr sz="2500"/>
          </a:p>
        </p:txBody>
      </p:sp>
      <p:sp>
        <p:nvSpPr>
          <p:cNvPr id="1062" name="Google Shape;1062;p71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1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1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1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1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1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1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1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1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1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1"/>
          <p:cNvSpPr/>
          <p:nvPr/>
        </p:nvSpPr>
        <p:spPr>
          <a:xfrm>
            <a:off x="417150" y="583867"/>
            <a:ext cx="4520100" cy="44358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1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1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1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1"/>
          <p:cNvSpPr/>
          <p:nvPr/>
        </p:nvSpPr>
        <p:spPr>
          <a:xfrm>
            <a:off x="264750" y="291150"/>
            <a:ext cx="4520100" cy="4435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1"/>
          <p:cNvSpPr txBox="1"/>
          <p:nvPr/>
        </p:nvSpPr>
        <p:spPr>
          <a:xfrm>
            <a:off x="288000" y="314700"/>
            <a:ext cx="44736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a: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 sz="13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 sz="13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23</a:t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// JAVA SYNTAX</a:t>
            </a:r>
            <a:endParaRPr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b 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c;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d 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d 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 =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9" name="Google Shape;1079;p71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1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89CA78"/>
                </a:solidFill>
                <a:latin typeface="Overpass Mono"/>
                <a:ea typeface="Overpass Mono"/>
                <a:cs typeface="Overpass Mono"/>
                <a:sym typeface="Overpass Mono"/>
              </a:rPr>
              <a:t>Variables</a:t>
            </a:r>
            <a:endParaRPr b="1" i="1" sz="3200">
              <a:solidFill>
                <a:srgbClr val="89CA78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2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Concatenate AKA sammanfogning av strängar, är otroligt mycket lättare inom Kotlin, och gör utveckling mycket snabbare!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Märk av att vi också kan kalla på metoder inom strängar!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${ }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← Indikerar metod anrop!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name.</a:t>
            </a:r>
            <a:r>
              <a:rPr lang="en" sz="12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substring</a:t>
            </a:r>
            <a:r>
              <a:rPr lang="en" sz="12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← indikerar startpunkt på strängen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John blir då istället → ‘hn’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 börjar på index 2 trotts allt!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72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2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2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2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2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2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2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2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2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2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2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2"/>
          <p:cNvSpPr/>
          <p:nvPr/>
        </p:nvSpPr>
        <p:spPr>
          <a:xfrm>
            <a:off x="417150" y="583867"/>
            <a:ext cx="4520100" cy="44358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2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2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72"/>
          <p:cNvSpPr/>
          <p:nvPr/>
        </p:nvSpPr>
        <p:spPr>
          <a:xfrm>
            <a:off x="264750" y="291150"/>
            <a:ext cx="4520100" cy="4435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2"/>
          <p:cNvSpPr txBox="1"/>
          <p:nvPr/>
        </p:nvSpPr>
        <p:spPr>
          <a:xfrm>
            <a:off x="288000" y="314700"/>
            <a:ext cx="44736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lastName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result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is: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otherText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is: 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substring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First Line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Second Line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Third Line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"""</a:t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lastName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otherText </a:t>
            </a:r>
            <a:r>
              <a:rPr lang="en" sz="11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// JAVA SYNTAX</a:t>
            </a:r>
            <a:endParaRPr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lastName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is: "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name +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"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lastName;</a:t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otherText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"My name is: "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name.substring(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"First Line</a:t>
            </a:r>
            <a:r>
              <a:rPr lang="en" sz="12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"Second Line</a:t>
            </a:r>
            <a:r>
              <a:rPr lang="en" sz="1200">
                <a:solidFill>
                  <a:srgbClr val="2BBAC5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"Third Line"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3" name="Google Shape;1103;p72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2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Strings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3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 kan skriva for loops inom en rad.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 kan såklart också lägga till en body { }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3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3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3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3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3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3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3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3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3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3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3"/>
          <p:cNvSpPr/>
          <p:nvPr/>
        </p:nvSpPr>
        <p:spPr>
          <a:xfrm>
            <a:off x="435131" y="2809263"/>
            <a:ext cx="5053500" cy="2210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22" name="Google Shape;1122;p73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3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3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3"/>
          <p:cNvSpPr/>
          <p:nvPr/>
        </p:nvSpPr>
        <p:spPr>
          <a:xfrm>
            <a:off x="264750" y="2663400"/>
            <a:ext cx="5053500" cy="2210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26" name="Google Shape;1126;p73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3"/>
          <p:cNvSpPr txBox="1"/>
          <p:nvPr/>
        </p:nvSpPr>
        <p:spPr>
          <a:xfrm>
            <a:off x="290743" y="2675135"/>
            <a:ext cx="50013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collection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For Each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10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downTo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// Counts down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	  // Counts up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10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downTo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step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	  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// Every 2:nd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D55FDE"/>
                </a:solidFill>
                <a:latin typeface="Overpass Mono"/>
                <a:ea typeface="Overpass Mono"/>
                <a:cs typeface="Overpass Mono"/>
                <a:sym typeface="Overpass Mono"/>
              </a:rPr>
              <a:t>Loops</a:t>
            </a:r>
            <a:endParaRPr b="1" i="1" sz="3200">
              <a:solidFill>
                <a:srgbClr val="D55FDE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Kursplan och Mål</a:t>
            </a:r>
            <a:br>
              <a:rPr lang="en" sz="1700"/>
            </a:b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Förväntningar?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50" y="1973026"/>
            <a:ext cx="2640900" cy="2640900"/>
          </a:xfrm>
          <a:prstGeom prst="foldedCorner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2580000" dist="209550">
              <a:srgbClr val="000000">
                <a:alpha val="20000"/>
              </a:srgbClr>
            </a:outerShdw>
          </a:effectLst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När vi tittar på ‘arrays’ så ser vi att det finns alternativ för ‘list’ och såklart traditionella arrayer!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Man brukar prata om .indices()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När det kommer till loops + arrayer.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 kommer se exempel på detta senare…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4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4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4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4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4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4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4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4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74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4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4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4"/>
          <p:cNvSpPr/>
          <p:nvPr/>
        </p:nvSpPr>
        <p:spPr>
          <a:xfrm>
            <a:off x="442865" y="2765875"/>
            <a:ext cx="5283000" cy="2253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46" name="Google Shape;1146;p74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74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4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4"/>
          <p:cNvSpPr/>
          <p:nvPr/>
        </p:nvSpPr>
        <p:spPr>
          <a:xfrm>
            <a:off x="264750" y="2617150"/>
            <a:ext cx="5283000" cy="2253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50" name="Google Shape;1150;p74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4"/>
          <p:cNvSpPr txBox="1"/>
          <p:nvPr/>
        </p:nvSpPr>
        <p:spPr>
          <a:xfrm>
            <a:off x="291925" y="2629125"/>
            <a:ext cx="54339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myArray: </a:t>
            </a:r>
            <a:r>
              <a:rPr lang="en" sz="10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IntArray 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intArrayOf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myArrayList: </a:t>
            </a:r>
            <a:r>
              <a:rPr i="1" lang="en" sz="10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ArrayList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ArrayList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arrayListOf</a:t>
            </a:r>
            <a:r>
              <a:rPr lang="en" sz="10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0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10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myArrayList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2" name="Google Shape;1152;p74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Arrays</a:t>
            </a:r>
            <a:endParaRPr b="1" i="1" sz="3200"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5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Mutable och Immutable finns även som listor och kan vara enklare att komma ihåg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5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5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5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5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5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5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5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5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5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75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5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5"/>
          <p:cNvSpPr/>
          <p:nvPr/>
        </p:nvSpPr>
        <p:spPr>
          <a:xfrm>
            <a:off x="442865" y="2765875"/>
            <a:ext cx="5283000" cy="2253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0" name="Google Shape;1170;p75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5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5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75"/>
          <p:cNvSpPr/>
          <p:nvPr/>
        </p:nvSpPr>
        <p:spPr>
          <a:xfrm>
            <a:off x="264750" y="2617150"/>
            <a:ext cx="5283000" cy="2253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4" name="Google Shape;1174;p75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5"/>
          <p:cNvSpPr txBox="1"/>
          <p:nvPr/>
        </p:nvSpPr>
        <p:spPr>
          <a:xfrm>
            <a:off x="291925" y="2629125"/>
            <a:ext cx="54339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Mutable list with explicit type declaration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shapes: MutableList&lt;String&gt; = mutableListOf(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"triangle"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"square"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"circle"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println(shapes) 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[triangle, square, circle]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6" name="Google Shape;1176;p75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Arrays</a:t>
            </a:r>
            <a:endParaRPr b="1" i="1" sz="3200"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6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When AKA Switch: är ett alternativ mot flertal if-satser!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76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76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6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76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6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6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76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6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6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6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6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6"/>
          <p:cNvSpPr/>
          <p:nvPr/>
        </p:nvSpPr>
        <p:spPr>
          <a:xfrm>
            <a:off x="423168" y="1028953"/>
            <a:ext cx="4698900" cy="3990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94" name="Google Shape;1194;p76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6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6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6"/>
          <p:cNvSpPr/>
          <p:nvPr/>
        </p:nvSpPr>
        <p:spPr>
          <a:xfrm>
            <a:off x="264750" y="765600"/>
            <a:ext cx="4698900" cy="3990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98" name="Google Shape;1198;p76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6"/>
          <p:cNvSpPr txBox="1"/>
          <p:nvPr/>
        </p:nvSpPr>
        <p:spPr>
          <a:xfrm>
            <a:off x="288920" y="786804"/>
            <a:ext cx="48330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i="1" lang="en" sz="12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some value</a:t>
            </a:r>
            <a:endParaRPr i="1" sz="12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xResult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11 		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"0 or 11"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10 	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"from 1 to 10"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!in 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..</a:t>
            </a:r>
            <a:r>
              <a:rPr lang="en" sz="12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14 	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"not from 12 to 14"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isOdd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"is odd" 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"otherwise" 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0" name="Google Shape;1200;p76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w</a:t>
            </a: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hen()</a:t>
            </a:r>
            <a:endParaRPr b="1" i="1" sz="3200"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7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Vi kan också välja att styra flödet i t.ex en for loop!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5FDE"/>
                </a:solidFill>
                <a:latin typeface="Arial"/>
                <a:ea typeface="Arial"/>
                <a:cs typeface="Arial"/>
                <a:sym typeface="Arial"/>
              </a:rPr>
              <a:t>‘Break’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avbryter processen,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9CA78"/>
                </a:solidFill>
                <a:latin typeface="Arial"/>
                <a:ea typeface="Arial"/>
                <a:cs typeface="Arial"/>
                <a:sym typeface="Arial"/>
              </a:rPr>
              <a:t>‘Continue’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fortsätter processen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7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7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7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7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7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7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7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7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7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7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7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7"/>
          <p:cNvSpPr/>
          <p:nvPr/>
        </p:nvSpPr>
        <p:spPr>
          <a:xfrm>
            <a:off x="423168" y="1028953"/>
            <a:ext cx="4698900" cy="3990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8" name="Google Shape;1218;p77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7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7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7"/>
          <p:cNvSpPr/>
          <p:nvPr/>
        </p:nvSpPr>
        <p:spPr>
          <a:xfrm>
            <a:off x="264750" y="765600"/>
            <a:ext cx="4698900" cy="3990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2" name="Google Shape;1222;p77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7"/>
          <p:cNvSpPr txBox="1"/>
          <p:nvPr/>
        </p:nvSpPr>
        <p:spPr>
          <a:xfrm>
            <a:off x="288920" y="786804"/>
            <a:ext cx="48330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colors = </a:t>
            </a:r>
            <a:r>
              <a:rPr lang="en" sz="13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setOf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"Green"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color </a:t>
            </a: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 sz="13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3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3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"Red"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i="1" sz="13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"Green"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endParaRPr i="1" sz="13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"Blue"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3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"This is blue"</a:t>
            </a: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4" name="Google Shape;1224;p77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when()#2</a:t>
            </a:r>
            <a:endParaRPr b="1" i="1" sz="3200"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8"/>
          <p:cNvSpPr txBox="1"/>
          <p:nvPr>
            <p:ph idx="1" type="body"/>
          </p:nvPr>
        </p:nvSpPr>
        <p:spPr>
          <a:xfrm>
            <a:off x="5070550" y="220527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Metoder skrivs med nyckelordet </a:t>
            </a:r>
            <a:r>
              <a:rPr lang="en" sz="1200">
                <a:solidFill>
                  <a:srgbClr val="D55FDE"/>
                </a:solidFill>
                <a:latin typeface="Arial"/>
                <a:ea typeface="Arial"/>
                <a:cs typeface="Arial"/>
                <a:sym typeface="Arial"/>
              </a:rPr>
              <a:t>‘fun’</a:t>
            </a:r>
            <a:endParaRPr sz="1200">
              <a:solidFill>
                <a:srgbClr val="D55F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5F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Returtyp specificeras efter </a:t>
            </a:r>
            <a:r>
              <a:rPr lang="en" sz="12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parametrar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AKA </a:t>
            </a:r>
            <a:r>
              <a:rPr lang="en" sz="12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200">
              <a:solidFill>
                <a:srgbClr val="FFC66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Arial"/>
                <a:ea typeface="Arial"/>
                <a:cs typeface="Arial"/>
                <a:sym typeface="Arial"/>
              </a:rPr>
              <a:t>Parametrar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och argumentets datatyp, specificeras efter variabel namn följt av kolon!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: String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78"/>
          <p:cNvSpPr/>
          <p:nvPr/>
        </p:nvSpPr>
        <p:spPr>
          <a:xfrm>
            <a:off x="6681189" y="192775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8"/>
          <p:cNvSpPr/>
          <p:nvPr/>
        </p:nvSpPr>
        <p:spPr>
          <a:xfrm>
            <a:off x="6864688" y="192775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8"/>
          <p:cNvSpPr/>
          <p:nvPr/>
        </p:nvSpPr>
        <p:spPr>
          <a:xfrm>
            <a:off x="7047755" y="192775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8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8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8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8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8"/>
          <p:cNvSpPr/>
          <p:nvPr/>
        </p:nvSpPr>
        <p:spPr>
          <a:xfrm rot="-1240090">
            <a:off x="6247050" y="100991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8"/>
          <p:cNvSpPr/>
          <p:nvPr/>
        </p:nvSpPr>
        <p:spPr>
          <a:xfrm>
            <a:off x="7314600" y="243726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8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8"/>
          <p:cNvSpPr/>
          <p:nvPr/>
        </p:nvSpPr>
        <p:spPr>
          <a:xfrm>
            <a:off x="423168" y="1028953"/>
            <a:ext cx="4698900" cy="3990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42" name="Google Shape;1242;p78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8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8"/>
          <p:cNvSpPr/>
          <p:nvPr/>
        </p:nvSpPr>
        <p:spPr>
          <a:xfrm rot="8890575">
            <a:off x="5510697" y="-276021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8"/>
          <p:cNvSpPr/>
          <p:nvPr/>
        </p:nvSpPr>
        <p:spPr>
          <a:xfrm>
            <a:off x="264750" y="765600"/>
            <a:ext cx="4698900" cy="3990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46" name="Google Shape;1246;p78"/>
          <p:cNvSpPr/>
          <p:nvPr/>
        </p:nvSpPr>
        <p:spPr>
          <a:xfrm rot="-345145">
            <a:off x="5875472" y="544752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8"/>
          <p:cNvSpPr txBox="1"/>
          <p:nvPr/>
        </p:nvSpPr>
        <p:spPr>
          <a:xfrm>
            <a:off x="288920" y="786804"/>
            <a:ext cx="48330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2+2</a:t>
            </a:r>
            <a:endParaRPr sz="11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calculateSubtract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1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8" name="Google Shape;1248;p78"/>
          <p:cNvSpPr txBox="1"/>
          <p:nvPr/>
        </p:nvSpPr>
        <p:spPr>
          <a:xfrm rot="-518799">
            <a:off x="5913011" y="805535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fun</a:t>
            </a:r>
            <a:r>
              <a:rPr b="1" i="1" lang="en" sz="3200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 b="1" i="1" sz="3200"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79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79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9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arbeta med Kotlin om detta är likt Java?</a:t>
            </a:r>
            <a:endParaRPr/>
          </a:p>
        </p:txBody>
      </p:sp>
      <p:sp>
        <p:nvSpPr>
          <p:cNvPr id="1256" name="Google Shape;1256;p79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Dokumentation och även intellisense i sig kommer känna av Java och försöka konvertera om detta till Kotlin.</a:t>
            </a:r>
            <a:endParaRPr sz="1200"/>
          </a:p>
        </p:txBody>
      </p:sp>
      <p:sp>
        <p:nvSpPr>
          <p:cNvPr id="1257" name="Google Shape;1257;p79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258" name="Google Shape;1258;p79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259" name="Google Shape;12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8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8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8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8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4" name="Google Shape;1274;p8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275" name="Google Shape;1275;p8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276" name="Google Shape;1276;p8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8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8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8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8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8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2" name="Google Shape;1282;p8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283" name="Google Shape;1283;p8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8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286" name="Google Shape;1286;p8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8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289" name="Google Shape;1289;p8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1" name="Google Shape;12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292" name="Google Shape;129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Emulator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Installation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8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8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8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3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15" name="Google Shape;13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5378"/>
            <a:ext cx="9144001" cy="2267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83"/>
          <p:cNvSpPr txBox="1"/>
          <p:nvPr/>
        </p:nvSpPr>
        <p:spPr>
          <a:xfrm>
            <a:off x="258500" y="1395375"/>
            <a:ext cx="58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Windows:</a:t>
            </a:r>
            <a:endParaRPr sz="24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0" name="Google Shape;400;p3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" name="Google Shape;406;p3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07" name="Google Shape;407;p3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10" name="Google Shape;410;p3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13" name="Google Shape;413;p3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8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8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29" name="Google Shape;13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996" y="0"/>
            <a:ext cx="61626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84"/>
          <p:cNvSpPr txBox="1"/>
          <p:nvPr/>
        </p:nvSpPr>
        <p:spPr>
          <a:xfrm>
            <a:off x="142600" y="1690725"/>
            <a:ext cx="11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MAC</a:t>
            </a:r>
            <a:endParaRPr sz="3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5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43" name="Google Shape;13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2" y="0"/>
            <a:ext cx="80225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85"/>
          <p:cNvSpPr txBox="1"/>
          <p:nvPr/>
        </p:nvSpPr>
        <p:spPr>
          <a:xfrm>
            <a:off x="5713850" y="3513900"/>
            <a:ext cx="46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Utgå efter ‘Play Store’ ikoner</a:t>
            </a:r>
            <a:endParaRPr b="1" i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45" name="Google Shape;1345;p85"/>
          <p:cNvCxnSpPr/>
          <p:nvPr/>
        </p:nvCxnSpPr>
        <p:spPr>
          <a:xfrm>
            <a:off x="2943500" y="3279625"/>
            <a:ext cx="366600" cy="33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525" y="1413447"/>
            <a:ext cx="6466449" cy="32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8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8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6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AVD Installation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59" name="Google Shape;1359;p86"/>
          <p:cNvCxnSpPr/>
          <p:nvPr/>
        </p:nvCxnSpPr>
        <p:spPr>
          <a:xfrm flipH="1" rot="10800000">
            <a:off x="855550" y="2383300"/>
            <a:ext cx="10491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0" name="Google Shape;136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00" y="2308649"/>
            <a:ext cx="208899" cy="1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1" name="Google Shape;1361;p86"/>
          <p:cNvCxnSpPr/>
          <p:nvPr/>
        </p:nvCxnSpPr>
        <p:spPr>
          <a:xfrm flipH="1">
            <a:off x="4328700" y="1711100"/>
            <a:ext cx="1425900" cy="5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86"/>
          <p:cNvSpPr txBox="1"/>
          <p:nvPr/>
        </p:nvSpPr>
        <p:spPr>
          <a:xfrm>
            <a:off x="5825900" y="1487025"/>
            <a:ext cx="22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Tryck på ‘ladda ner’</a:t>
            </a:r>
            <a:endParaRPr b="1" i="1">
              <a:solidFill>
                <a:srgbClr val="E0666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8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8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7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AVD Installation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75" name="Google Shape;13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10" y="1095825"/>
            <a:ext cx="7339804" cy="395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87"/>
          <p:cNvSpPr txBox="1"/>
          <p:nvPr/>
        </p:nvSpPr>
        <p:spPr>
          <a:xfrm>
            <a:off x="4909250" y="2678700"/>
            <a:ext cx="28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Utgå från </a:t>
            </a: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‘Portrait’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mode, 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tryck sedan på </a:t>
            </a: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‘FINISH’</a:t>
            </a:r>
            <a:endParaRPr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77" name="Google Shape;1377;p87"/>
          <p:cNvCxnSpPr>
            <a:stCxn id="1376" idx="2"/>
          </p:cNvCxnSpPr>
          <p:nvPr/>
        </p:nvCxnSpPr>
        <p:spPr>
          <a:xfrm>
            <a:off x="6324950" y="3294300"/>
            <a:ext cx="129360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8" name="Google Shape;1378;p87"/>
          <p:cNvCxnSpPr>
            <a:stCxn id="1376" idx="1"/>
          </p:cNvCxnSpPr>
          <p:nvPr/>
        </p:nvCxnSpPr>
        <p:spPr>
          <a:xfrm rot="10800000">
            <a:off x="2637950" y="2923200"/>
            <a:ext cx="22713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8"/>
          <p:cNvSpPr/>
          <p:nvPr/>
        </p:nvSpPr>
        <p:spPr>
          <a:xfrm>
            <a:off x="8678351" y="3992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8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8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AVD Installation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91" name="Google Shape;13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10" y="1095825"/>
            <a:ext cx="7339804" cy="395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88"/>
          <p:cNvSpPr txBox="1"/>
          <p:nvPr/>
        </p:nvSpPr>
        <p:spPr>
          <a:xfrm>
            <a:off x="4909250" y="2678700"/>
            <a:ext cx="28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Utgå från </a:t>
            </a: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‘Portrait’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mode, 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tryck sedan på </a:t>
            </a:r>
            <a:r>
              <a:rPr b="1"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‘FINISH’</a:t>
            </a:r>
            <a:endParaRPr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93" name="Google Shape;1393;p88"/>
          <p:cNvCxnSpPr>
            <a:stCxn id="1392" idx="2"/>
          </p:cNvCxnSpPr>
          <p:nvPr/>
        </p:nvCxnSpPr>
        <p:spPr>
          <a:xfrm>
            <a:off x="6324950" y="3294300"/>
            <a:ext cx="129360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4" name="Google Shape;1394;p88"/>
          <p:cNvCxnSpPr>
            <a:stCxn id="1392" idx="1"/>
          </p:cNvCxnSpPr>
          <p:nvPr/>
        </p:nvCxnSpPr>
        <p:spPr>
          <a:xfrm rot="10800000">
            <a:off x="2637950" y="2923200"/>
            <a:ext cx="22713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88"/>
          <p:cNvSpPr txBox="1"/>
          <p:nvPr/>
        </p:nvSpPr>
        <p:spPr>
          <a:xfrm>
            <a:off x="786650" y="4293000"/>
            <a:ext cx="47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Kan vara bra att kika på HAXM om detta steget klagar!!</a:t>
            </a:r>
            <a:br>
              <a:rPr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u="sng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https://github.com/intel/haxm</a:t>
            </a:r>
            <a:r>
              <a:rPr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rgbClr val="E0666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8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8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8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8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9"/>
          <p:cNvSpPr txBox="1"/>
          <p:nvPr>
            <p:ph idx="4294967295" type="title"/>
          </p:nvPr>
        </p:nvSpPr>
        <p:spPr>
          <a:xfrm>
            <a:off x="2844150" y="437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AVD Installation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8" name="Google Shape;1408;p89"/>
          <p:cNvSpPr txBox="1"/>
          <p:nvPr/>
        </p:nvSpPr>
        <p:spPr>
          <a:xfrm>
            <a:off x="1638750" y="16092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Låt den sedan installera!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09" name="Google Shape;1409;p89"/>
          <p:cNvPicPr preferRelativeResize="0"/>
          <p:nvPr/>
        </p:nvPicPr>
        <p:blipFill rotWithShape="1">
          <a:blip r:embed="rId3">
            <a:alphaModFix/>
          </a:blip>
          <a:srcRect b="12793" l="0" r="0" t="0"/>
          <a:stretch/>
        </p:blipFill>
        <p:spPr>
          <a:xfrm>
            <a:off x="3222100" y="2345275"/>
            <a:ext cx="2646000" cy="2307300"/>
          </a:xfrm>
          <a:prstGeom prst="cube">
            <a:avLst>
              <a:gd fmla="val 6315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90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0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0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påbörja Android Studio delen med UI osv..</a:t>
            </a:r>
            <a:endParaRPr/>
          </a:p>
        </p:txBody>
      </p:sp>
      <p:sp>
        <p:nvSpPr>
          <p:cNvPr id="1417" name="Google Shape;1417;p90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Android Studio, Kotlin och sist men inte minst : Emulator, krävs för att komma igång propert!</a:t>
            </a:r>
            <a:endParaRPr sz="1200"/>
          </a:p>
        </p:txBody>
      </p:sp>
      <p:sp>
        <p:nvSpPr>
          <p:cNvPr id="1418" name="Google Shape;1418;p90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19" name="Google Shape;1419;p90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420" name="Google Shape;142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1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91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91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1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91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91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1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91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436" name="Google Shape;1436;p91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437" name="Google Shape;1437;p91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91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91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91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91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91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43" name="Google Shape;1443;p91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444" name="Google Shape;1444;p91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1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91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447" name="Google Shape;1447;p91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1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91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450" name="Google Shape;1450;p91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1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2" name="Google Shape;14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453" name="Google Shape;14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459" name="Google Shape;1459;p92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93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465" name="Google Shape;1465;p93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93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3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93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3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3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93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3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93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93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93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93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93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93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93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3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3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93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93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93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93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93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93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3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93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3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3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93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93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3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93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93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93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93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93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3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3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3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3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3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3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93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3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3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3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3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3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3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3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3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93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3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3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3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3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3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3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3" name="Google Shape;1523;p93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524" name="Google Shape;1524;p93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525" name="Google Shape;1525;p93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3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527" name="Google Shape;1527;p93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&amp; Kotlin,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 Install</a:t>
            </a:r>
            <a:endParaRPr/>
          </a:p>
        </p:txBody>
      </p:sp>
      <p:sp>
        <p:nvSpPr>
          <p:cNvPr id="422" name="Google Shape;422;p31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4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har vi påbörjat programmering inom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Kotlin 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men inte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Hur kan man skriva en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printline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inom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b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Hur gör vi detta inom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Kotlin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9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9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39" name="Google Shape;1539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0" name="Google Shape;1540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1" name="Google Shape;1541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42" name="Google Shape;1542;p9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43" name="Google Shape;1543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4" name="Google Shape;1544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5" name="Google Shape;1545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46" name="Google Shape;1546;p9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5"/>
          <p:cNvSpPr txBox="1"/>
          <p:nvPr/>
        </p:nvSpPr>
        <p:spPr>
          <a:xfrm>
            <a:off x="802375" y="246950"/>
            <a:ext cx="468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Lektion_1_uppgifter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Försök nu att skriva ut: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b="1"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Hello World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#43 - First Project, går igenom stegen om ni glömt!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‘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No Activity’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skall skapas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ln inom println() står för </a:t>
            </a:r>
            <a:r>
              <a:rPr b="1"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‘ny rad’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48" name="Google Shape;1548;p9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49" name="Google Shape;1549;p9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0" name="Google Shape;1550;p9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1" name="Google Shape;1551;p9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52" name="Google Shape;1552;p9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53" name="Google Shape;1553;p9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4" name="Google Shape;1554;p9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5" name="Google Shape;1555;p9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6" name="Google Shape;1556;p9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57" name="Google Shape;1557;p9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9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61" name="Google Shape;1561;p9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62" name="Google Shape;1562;p9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5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9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69" name="Google Shape;1569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0" name="Google Shape;1570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1" name="Google Shape;1571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72" name="Google Shape;1572;p9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73" name="Google Shape;1573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4" name="Google Shape;1574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5" name="Google Shape;1575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76" name="Google Shape;1576;p9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6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variabel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för följande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datatyper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Double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Boolean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Gör nu om dessa till en ‘konstant’.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Fira Code"/>
                <a:ea typeface="Fira Code"/>
                <a:cs typeface="Fira Code"/>
                <a:sym typeface="Fira Code"/>
              </a:rPr>
              <a:t>Glöm inte att tilldela variablerna </a:t>
            </a:r>
            <a:endParaRPr sz="1200">
              <a:solidFill>
                <a:srgbClr val="E0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Fira Code"/>
                <a:ea typeface="Fira Code"/>
                <a:cs typeface="Fira Code"/>
                <a:sym typeface="Fira Code"/>
              </a:rPr>
              <a:t>ett värde!</a:t>
            </a:r>
            <a:endParaRPr sz="1200">
              <a:solidFill>
                <a:srgbClr val="E0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#52 går igenom variabler.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Prova gärna att plussa variablerna med varandra inom en Println() så får du övat på debugging!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78" name="Google Shape;1578;p9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79" name="Google Shape;1579;p9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0" name="Google Shape;1580;p9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1" name="Google Shape;1581;p9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82" name="Google Shape;1582;p9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83" name="Google Shape;1583;p9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4" name="Google Shape;1584;p9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5" name="Google Shape;1585;p9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6" name="Google Shape;1586;p9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87" name="Google Shape;1587;p9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91" name="Google Shape;1591;p9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92" name="Google Shape;1592;p9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96"/>
          <p:cNvSpPr txBox="1"/>
          <p:nvPr/>
        </p:nvSpPr>
        <p:spPr>
          <a:xfrm>
            <a:off x="5942875" y="3310375"/>
            <a:ext cx="28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Övning ger färdighet, börja enkelt med variabler!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97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99" name="Google Shape;1599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0" name="Google Shape;1600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1" name="Google Shape;1601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02" name="Google Shape;1602;p97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03" name="Google Shape;1603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4" name="Google Shape;1604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5" name="Google Shape;1605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06" name="Google Shape;1606;p97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7"/>
          <p:cNvSpPr txBox="1"/>
          <p:nvPr/>
        </p:nvSpPr>
        <p:spPr>
          <a:xfrm>
            <a:off x="802375" y="246950"/>
            <a:ext cx="4680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vanlig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Array</a:t>
            </a:r>
            <a:endParaRPr sz="1200">
              <a:solidFill>
                <a:srgbClr val="D55FDE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ArrayList</a:t>
            </a:r>
            <a:endParaRPr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Tilldela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initiala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värden av valfri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datatyp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Antalet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element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bestämmer du själv.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När ni är klara, skriv ut sista elementet.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#55 går igenom Arrays.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För att komma åt sista elementet behöver vi komma åt storleken på arrayen på något vis.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08" name="Google Shape;1608;p97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09" name="Google Shape;1609;p97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0" name="Google Shape;1610;p97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1" name="Google Shape;1611;p97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12" name="Google Shape;1612;p97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13" name="Google Shape;1613;p97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4" name="Google Shape;1614;p97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5" name="Google Shape;1615;p97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6" name="Google Shape;1616;p97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7" name="Google Shape;1617;p97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7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7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7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21" name="Google Shape;1621;p97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22" name="Google Shape;1622;p97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97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Arrays är en datastruktur, storlek kan variera. Detta är viktigt när vi försöker komma åt ‘sista’ värdet i datastrukturen.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98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29" name="Google Shape;1629;p9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30" name="Google Shape;1630;p9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31" name="Google Shape;1631;p9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32" name="Google Shape;1632;p98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33" name="Google Shape;1633;p9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34" name="Google Shape;1634;p9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35" name="Google Shape;1635;p9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36" name="Google Shape;1636;p98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8"/>
          <p:cNvSpPr txBox="1"/>
          <p:nvPr/>
        </p:nvSpPr>
        <p:spPr>
          <a:xfrm>
            <a:off x="802375" y="246950"/>
            <a:ext cx="468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for loop för varje punkt, som kan: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Räkna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upp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från 0 till 25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Räkna </a:t>
            </a:r>
            <a:r>
              <a:rPr lang="en" sz="1200">
                <a:solidFill>
                  <a:srgbClr val="E06666"/>
                </a:solidFill>
                <a:latin typeface="Fira Code"/>
                <a:ea typeface="Fira Code"/>
                <a:cs typeface="Fira Code"/>
                <a:sym typeface="Fira Code"/>
              </a:rPr>
              <a:t>ner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från 20 till 5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Räknar upp via vartannat värde till 50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Skriver ut varje element inom ‘array’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#54 går igenom Loops.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#55 går igenom Arrays.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För att komma åt sista elementet behöver vi komma åt storleken på arrayen på något vis.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38" name="Google Shape;1638;p98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39" name="Google Shape;1639;p98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0" name="Google Shape;1640;p98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1" name="Google Shape;1641;p98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42" name="Google Shape;1642;p98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43" name="Google Shape;1643;p98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4" name="Google Shape;1644;p98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5" name="Google Shape;1645;p98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6" name="Google Shape;1646;p98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47" name="Google Shape;1647;p98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8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8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8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51" name="Google Shape;1651;p98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52" name="Google Shape;1652;p98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98"/>
          <p:cNvSpPr txBox="1"/>
          <p:nvPr/>
        </p:nvSpPr>
        <p:spPr>
          <a:xfrm>
            <a:off x="5942875" y="2892775"/>
            <a:ext cx="282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For loops - är ett sätt att upprepa sig själv utan att behöva skriva om kod multipla gånger.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Använd dig av denna metod för att lösa problem som kräver upprepning!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Minska din börda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99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59" name="Google Shape;1659;p9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60" name="Google Shape;1660;p9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61" name="Google Shape;1661;p9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62" name="Google Shape;1662;p99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63" name="Google Shape;1663;p9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64" name="Google Shape;1664;p9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65" name="Google Shape;1665;p9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66" name="Google Shape;1666;p99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9"/>
          <p:cNvSpPr txBox="1"/>
          <p:nvPr/>
        </p:nvSpPr>
        <p:spPr>
          <a:xfrm>
            <a:off x="802375" y="246950"/>
            <a:ext cx="4680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Med en vanlig array,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sätt en ‘initial’ storlek på arrayen.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Därefter, sätt alla dessa värden med en int.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Detta har vi ej gått igenom!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Leta efter svaret här: </a:t>
            </a:r>
            <a:r>
              <a:rPr lang="en" sz="12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kotlin docs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68" name="Google Shape;1668;p99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69" name="Google Shape;1669;p99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0" name="Google Shape;1670;p99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1" name="Google Shape;1671;p99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72" name="Google Shape;1672;p99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73" name="Google Shape;1673;p99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4" name="Google Shape;1674;p99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5" name="Google Shape;1675;p99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6" name="Google Shape;1676;p99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77" name="Google Shape;1677;p99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99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99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99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81" name="Google Shape;1681;p99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82" name="Google Shape;1682;p99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99"/>
          <p:cNvSpPr txBox="1"/>
          <p:nvPr/>
        </p:nvSpPr>
        <p:spPr>
          <a:xfrm>
            <a:off x="5942875" y="28927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Likt inom Java, så går det att sätta ett initialt värde på en array vilket sätter storleken på arrayen!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0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9CA78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Kotlin dokumentation: </a:t>
            </a:r>
            <a:r>
              <a:rPr lang="en" sz="1200" u="sng">
                <a:solidFill>
                  <a:schemeClr val="hlink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  <a:hlinkClick r:id="rId3"/>
              </a:rPr>
              <a:t>https://kotlinlang.org/docs/getting-started.html</a:t>
            </a:r>
            <a:r>
              <a:rPr lang="en" sz="1200">
                <a:solidFill>
                  <a:schemeClr val="lt1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 </a:t>
            </a:r>
            <a:endParaRPr sz="1200">
              <a:solidFill>
                <a:schemeClr val="lt1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55FDE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Studio: </a:t>
            </a:r>
            <a:endParaRPr sz="1600">
              <a:solidFill>
                <a:srgbClr val="D55FDE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  <a:hlinkClick r:id="rId4"/>
              </a:rPr>
              <a:t>https://developer.android.com/studio/install</a:t>
            </a:r>
            <a:r>
              <a:rPr lang="en" sz="1200">
                <a:solidFill>
                  <a:schemeClr val="lt1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 </a:t>
            </a:r>
            <a:endParaRPr sz="1200">
              <a:solidFill>
                <a:schemeClr val="lt1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C66D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Kotlin dokumentation Baeldung:</a:t>
            </a:r>
            <a:endParaRPr sz="1600">
              <a:solidFill>
                <a:srgbClr val="FFC66D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  <a:hlinkClick r:id="rId5"/>
              </a:rPr>
              <a:t>https://www.baeldung.com/kotlin/</a:t>
            </a:r>
            <a:r>
              <a:rPr lang="en" sz="1200">
                <a:solidFill>
                  <a:srgbClr val="FFC66D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 </a:t>
            </a:r>
            <a:endParaRPr sz="1200">
              <a:solidFill>
                <a:srgbClr val="FFC66D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Keywords</a:t>
            </a:r>
            <a:endParaRPr sz="1200">
              <a:solidFill>
                <a:srgbClr val="FFC66D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  <a:hlinkClick r:id="rId6"/>
              </a:rPr>
              <a:t>https://kotlinlang.org/docs/keyword-reference.html#hard-keywords</a:t>
            </a:r>
            <a:r>
              <a:rPr lang="en" sz="1200">
                <a:solidFill>
                  <a:srgbClr val="FFC66D"/>
                </a:solidFill>
                <a:highlight>
                  <a:srgbClr val="2B2B2B"/>
                </a:highlight>
                <a:latin typeface="Overpass Mono Medium"/>
                <a:ea typeface="Overpass Mono Medium"/>
                <a:cs typeface="Overpass Mono Medium"/>
                <a:sym typeface="Overpass Mono Medium"/>
              </a:rPr>
              <a:t> </a:t>
            </a:r>
            <a:endParaRPr sz="1200">
              <a:solidFill>
                <a:srgbClr val="FFC66D"/>
              </a:solidFill>
              <a:highlight>
                <a:srgbClr val="2B2B2B"/>
              </a:highlight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1689" name="Google Shape;1689;p10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RESURSER</a:t>
            </a:r>
            <a:endParaRPr/>
          </a:p>
        </p:txBody>
      </p:sp>
      <p:grpSp>
        <p:nvGrpSpPr>
          <p:cNvPr id="1690" name="Google Shape;1690;p100"/>
          <p:cNvGrpSpPr/>
          <p:nvPr/>
        </p:nvGrpSpPr>
        <p:grpSpPr>
          <a:xfrm>
            <a:off x="5398282" y="3462827"/>
            <a:ext cx="3322392" cy="1622456"/>
            <a:chOff x="4787025" y="3063246"/>
            <a:chExt cx="4249126" cy="2368549"/>
          </a:xfrm>
        </p:grpSpPr>
        <p:pic>
          <p:nvPicPr>
            <p:cNvPr id="1691" name="Google Shape;1691;p1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87025" y="3063246"/>
              <a:ext cx="4249126" cy="2368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2" name="Google Shape;1692;p100"/>
            <p:cNvSpPr txBox="1"/>
            <p:nvPr/>
          </p:nvSpPr>
          <p:spPr>
            <a:xfrm rot="-1955926">
              <a:off x="5545493" y="3477383"/>
              <a:ext cx="1074705" cy="1171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naheim"/>
                  <a:ea typeface="Anaheim"/>
                  <a:cs typeface="Anaheim"/>
                  <a:sym typeface="Anaheim"/>
                </a:rPr>
                <a:t>Coding 101</a:t>
              </a:r>
              <a:endParaRPr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naheim"/>
                  <a:ea typeface="Anaheim"/>
                  <a:cs typeface="Anaheim"/>
                  <a:sym typeface="Anaheim"/>
                </a:rPr>
                <a:t>Be a pro</a:t>
              </a: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93" name="Google Shape;1693;p100"/>
            <p:cNvSpPr txBox="1"/>
            <p:nvPr/>
          </p:nvSpPr>
          <p:spPr>
            <a:xfrm rot="-271373">
              <a:off x="7637627" y="3782941"/>
              <a:ext cx="1114671" cy="448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Anaheim"/>
                  <a:ea typeface="Anaheim"/>
                  <a:cs typeface="Anaheim"/>
                  <a:sym typeface="Anaheim"/>
                </a:rPr>
                <a:t>Wizard powers</a:t>
              </a:r>
              <a:endParaRPr sz="8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01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99" name="Google Shape;1699;p101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01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idx="1" type="subTitle"/>
          </p:nvPr>
        </p:nvSpPr>
        <p:spPr>
          <a:xfrm flipH="1">
            <a:off x="2521800" y="2103099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modern programming language that makes developers happier”</a:t>
            </a:r>
            <a:endParaRPr/>
          </a:p>
        </p:txBody>
      </p:sp>
      <p:sp>
        <p:nvSpPr>
          <p:cNvPr id="428" name="Google Shape;428;p32"/>
          <p:cNvSpPr txBox="1"/>
          <p:nvPr>
            <p:ph type="title"/>
          </p:nvPr>
        </p:nvSpPr>
        <p:spPr>
          <a:xfrm>
            <a:off x="2521800" y="345550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Kotlinlang.org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175" y="3288800"/>
            <a:ext cx="616150" cy="6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538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3"/>
          <p:cNvSpPr txBox="1"/>
          <p:nvPr/>
        </p:nvSpPr>
        <p:spPr>
          <a:xfrm>
            <a:off x="2523175" y="46690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5D74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lang="en" u="sng">
                <a:solidFill>
                  <a:srgbClr val="435D74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https://survey.stackoverflow.co/2022/</a:t>
            </a:r>
            <a:r>
              <a:rPr lang="en">
                <a:solidFill>
                  <a:srgbClr val="435D74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rgbClr val="435D7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6" name="Google Shape;436;p33"/>
          <p:cNvGrpSpPr/>
          <p:nvPr/>
        </p:nvGrpSpPr>
        <p:grpSpPr>
          <a:xfrm>
            <a:off x="926750" y="336100"/>
            <a:ext cx="2984400" cy="611075"/>
            <a:chOff x="926750" y="336100"/>
            <a:chExt cx="2984400" cy="611075"/>
          </a:xfrm>
        </p:grpSpPr>
        <p:cxnSp>
          <p:nvCxnSpPr>
            <p:cNvPr id="437" name="Google Shape;437;p33"/>
            <p:cNvCxnSpPr/>
            <p:nvPr/>
          </p:nvCxnSpPr>
          <p:spPr>
            <a:xfrm>
              <a:off x="3880550" y="336100"/>
              <a:ext cx="30600" cy="458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Google Shape;438;p33"/>
            <p:cNvCxnSpPr/>
            <p:nvPr/>
          </p:nvCxnSpPr>
          <p:spPr>
            <a:xfrm flipH="1">
              <a:off x="926750" y="366675"/>
              <a:ext cx="2943600" cy="580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39" name="Google Shape;439;p33"/>
          <p:cNvGrpSpPr/>
          <p:nvPr/>
        </p:nvGrpSpPr>
        <p:grpSpPr>
          <a:xfrm>
            <a:off x="916725" y="4563025"/>
            <a:ext cx="2729650" cy="162875"/>
            <a:chOff x="916725" y="4563025"/>
            <a:chExt cx="2729650" cy="162875"/>
          </a:xfrm>
        </p:grpSpPr>
        <p:cxnSp>
          <p:nvCxnSpPr>
            <p:cNvPr id="440" name="Google Shape;440;p33"/>
            <p:cNvCxnSpPr/>
            <p:nvPr/>
          </p:nvCxnSpPr>
          <p:spPr>
            <a:xfrm flipH="1" rot="10800000">
              <a:off x="2963875" y="4563025"/>
              <a:ext cx="682500" cy="152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" name="Google Shape;441;p33"/>
            <p:cNvCxnSpPr/>
            <p:nvPr/>
          </p:nvCxnSpPr>
          <p:spPr>
            <a:xfrm rot="10800000">
              <a:off x="916725" y="4593600"/>
              <a:ext cx="2016600" cy="132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